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5" r:id="rId5"/>
  </p:sldMasterIdLst>
  <p:notesMasterIdLst>
    <p:notesMasterId r:id="rId54"/>
  </p:notesMasterIdLst>
  <p:handoutMasterIdLst>
    <p:handoutMasterId r:id="rId55"/>
  </p:handoutMasterIdLst>
  <p:sldIdLst>
    <p:sldId id="333"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293" autoAdjust="0"/>
  </p:normalViewPr>
  <p:slideViewPr>
    <p:cSldViewPr snapToGrid="0" snapToObjects="1">
      <p:cViewPr>
        <p:scale>
          <a:sx n="75" d="100"/>
          <a:sy n="75" d="100"/>
        </p:scale>
        <p:origin x="49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3148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02074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190C97C-0095-2443-AC12-FA4CBA4ACD4D}"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7966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63311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9987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529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7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355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79549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609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48722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91688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27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221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98639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9223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873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190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34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118607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410305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3.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10/28/2022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57202504"/>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35.webp"/><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hyperlink" Target="https://www.coursera.org/specializations/applied-data-scienc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jpeg"/><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2C0264-E482-45A1-BF2C-4C15127A7A2E}"/>
              </a:ext>
            </a:extLst>
          </p:cNvPr>
          <p:cNvPicPr>
            <a:picLocks noChangeAspect="1"/>
          </p:cNvPicPr>
          <p:nvPr/>
        </p:nvPicPr>
        <p:blipFill>
          <a:blip r:embed="rId4"/>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BAB77107-36BC-425D-8479-C213648831CF}"/>
              </a:ext>
            </a:extLst>
          </p:cNvPr>
          <p:cNvSpPr/>
          <p:nvPr/>
        </p:nvSpPr>
        <p:spPr>
          <a:xfrm>
            <a:off x="5099901" y="1849348"/>
            <a:ext cx="6797574" cy="35804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solidFill>
                  <a:schemeClr val="tx1"/>
                </a:solidFill>
                <a:latin typeface="Wide Latin" panose="020A0A07050505020404" pitchFamily="18" charset="0"/>
                <a:cs typeface="Times New Roman" panose="02020603050405020304" pitchFamily="18" charset="0"/>
              </a:rPr>
              <a:t>Data Science Project For SpaceX</a:t>
            </a:r>
          </a:p>
          <a:p>
            <a:pPr algn="ctr"/>
            <a:endParaRPr lang="en-US" sz="4000" dirty="0">
              <a:solidFill>
                <a:schemeClr val="tx1"/>
              </a:solidFill>
              <a:latin typeface="Wide Latin" panose="020A0A070505050204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BCAF760-D702-4732-90E2-40BF82E2F038}"/>
              </a:ext>
            </a:extLst>
          </p:cNvPr>
          <p:cNvSpPr/>
          <p:nvPr/>
        </p:nvSpPr>
        <p:spPr>
          <a:xfrm>
            <a:off x="575034" y="1283071"/>
            <a:ext cx="2986073" cy="38185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latin typeface="Wide Latin" panose="020A0A07050505020404" pitchFamily="18" charset="0"/>
                <a:cs typeface="Times New Roman" panose="02020603050405020304" pitchFamily="18" charset="0"/>
              </a:rPr>
              <a:t>Let’s Excel!</a:t>
            </a:r>
          </a:p>
        </p:txBody>
      </p:sp>
      <p:sp>
        <p:nvSpPr>
          <p:cNvPr id="17" name="Rectangle 16">
            <a:extLst>
              <a:ext uri="{FF2B5EF4-FFF2-40B4-BE49-F238E27FC236}">
                <a16:creationId xmlns:a16="http://schemas.microsoft.com/office/drawing/2014/main" id="{E824A121-B6D9-40A6-8637-26A570136D03}"/>
              </a:ext>
            </a:extLst>
          </p:cNvPr>
          <p:cNvSpPr/>
          <p:nvPr/>
        </p:nvSpPr>
        <p:spPr>
          <a:xfrm>
            <a:off x="7844320" y="6324600"/>
            <a:ext cx="4227815" cy="3818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latin typeface="Wide Latin" panose="020A0A07050505020404" pitchFamily="18" charset="0"/>
                <a:cs typeface="Times New Roman" panose="02020603050405020304" pitchFamily="18" charset="0"/>
              </a:rPr>
              <a:t>Kedir Nasir Omer</a:t>
            </a:r>
          </a:p>
        </p:txBody>
      </p:sp>
      <p:sp>
        <p:nvSpPr>
          <p:cNvPr id="18" name="Rectangle 17">
            <a:extLst>
              <a:ext uri="{FF2B5EF4-FFF2-40B4-BE49-F238E27FC236}">
                <a16:creationId xmlns:a16="http://schemas.microsoft.com/office/drawing/2014/main" id="{7DF857E7-6E5A-477B-BBD6-42BF80A24DA4}"/>
              </a:ext>
            </a:extLst>
          </p:cNvPr>
          <p:cNvSpPr/>
          <p:nvPr/>
        </p:nvSpPr>
        <p:spPr>
          <a:xfrm>
            <a:off x="119865" y="6359702"/>
            <a:ext cx="2797996" cy="3527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tx1"/>
                </a:solidFill>
                <a:latin typeface="Wide Latin" panose="020A0A07050505020404" pitchFamily="18" charset="0"/>
                <a:cs typeface="Times New Roman" panose="02020603050405020304" pitchFamily="18" charset="0"/>
              </a:rPr>
              <a:t>Oct. 27/2022</a:t>
            </a:r>
          </a:p>
        </p:txBody>
      </p:sp>
    </p:spTree>
    <p:extLst>
      <p:ext uri="{BB962C8B-B14F-4D97-AF65-F5344CB8AC3E}">
        <p14:creationId xmlns:p14="http://schemas.microsoft.com/office/powerpoint/2010/main" val="122328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ACAFE15C-60FD-487D-BCEF-2C8BD3105444}"/>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10</a:t>
            </a:fld>
            <a:endParaRPr lang="en-US"/>
          </a:p>
        </p:txBody>
      </p:sp>
      <p:sp>
        <p:nvSpPr>
          <p:cNvPr id="13" name="Text Placeholder 2">
            <a:extLst>
              <a:ext uri="{FF2B5EF4-FFF2-40B4-BE49-F238E27FC236}">
                <a16:creationId xmlns:a16="http://schemas.microsoft.com/office/drawing/2014/main" id="{7B5C1A5B-64D2-442F-917F-1AF6F216E6FA}"/>
              </a:ext>
            </a:extLst>
          </p:cNvPr>
          <p:cNvSpPr txBox="1">
            <a:spLocks/>
          </p:cNvSpPr>
          <p:nvPr/>
        </p:nvSpPr>
        <p:spPr>
          <a:xfrm>
            <a:off x="795335" y="1685403"/>
            <a:ext cx="4640263" cy="305627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239F9836-0E04-47CB-BA27-35509FD081CB}"/>
              </a:ext>
            </a:extLst>
          </p:cNvPr>
          <p:cNvSpPr txBox="1">
            <a:spLocks/>
          </p:cNvSpPr>
          <p:nvPr/>
        </p:nvSpPr>
        <p:spPr>
          <a:xfrm>
            <a:off x="273400"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Data Wrangling</a:t>
            </a:r>
          </a:p>
        </p:txBody>
      </p:sp>
      <p:pic>
        <p:nvPicPr>
          <p:cNvPr id="18" name="Picture 17">
            <a:extLst>
              <a:ext uri="{FF2B5EF4-FFF2-40B4-BE49-F238E27FC236}">
                <a16:creationId xmlns:a16="http://schemas.microsoft.com/office/drawing/2014/main" id="{1F92303D-43DF-4B63-834D-75B634F59665}"/>
              </a:ext>
            </a:extLst>
          </p:cNvPr>
          <p:cNvPicPr>
            <a:picLocks noChangeAspect="1"/>
          </p:cNvPicPr>
          <p:nvPr/>
        </p:nvPicPr>
        <p:blipFill>
          <a:blip r:embed="rId3"/>
          <a:stretch>
            <a:fillRect/>
          </a:stretch>
        </p:blipFill>
        <p:spPr>
          <a:xfrm>
            <a:off x="5666955" y="1438994"/>
            <a:ext cx="5390685" cy="4281343"/>
          </a:xfrm>
          <a:prstGeom prst="rect">
            <a:avLst/>
          </a:prstGeom>
        </p:spPr>
      </p:pic>
      <p:sp>
        <p:nvSpPr>
          <p:cNvPr id="19" name="TextBox 18">
            <a:extLst>
              <a:ext uri="{FF2B5EF4-FFF2-40B4-BE49-F238E27FC236}">
                <a16:creationId xmlns:a16="http://schemas.microsoft.com/office/drawing/2014/main" id="{5D4E46B9-E985-403D-9E60-FF2F558993DA}"/>
              </a:ext>
            </a:extLst>
          </p:cNvPr>
          <p:cNvSpPr txBox="1"/>
          <p:nvPr/>
        </p:nvSpPr>
        <p:spPr>
          <a:xfrm>
            <a:off x="1026692" y="1572175"/>
            <a:ext cx="4640263" cy="3718967"/>
          </a:xfrm>
          <a:prstGeom prst="rect">
            <a:avLst/>
          </a:prstGeom>
          <a:noFill/>
        </p:spPr>
        <p:txBody>
          <a:bodyPr wrap="square">
            <a:spAutoFit/>
          </a:bodyPr>
          <a:lstStyle/>
          <a:p>
            <a:pPr marL="285750" indent="-285750">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performed exploratory data analysis and determined the training labels.</a:t>
            </a:r>
          </a:p>
          <a:p>
            <a:pPr marL="285750" indent="-285750">
              <a:buFont typeface="Wingdings" panose="05000000000000000000" pitchFamily="2" charset="2"/>
              <a:buChar char="ü"/>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calculated the number of launches at each site, and the number and occurrence of each orbits.</a:t>
            </a:r>
          </a:p>
          <a:p>
            <a:pPr marL="285750" indent="-285750">
              <a:buFont typeface="Wingdings" panose="05000000000000000000" pitchFamily="2" charset="2"/>
              <a:buChar char="ü"/>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created landing outcome label from outcome column and exported the results to csv.</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600" dirty="0">
                <a:solidFill>
                  <a:srgbClr val="1C7DDB"/>
                </a:solidFill>
                <a:latin typeface="Times New Roman" panose="02020603050405020304" pitchFamily="18" charset="0"/>
                <a:cs typeface="Times New Roman" panose="02020603050405020304" pitchFamily="18" charset="0"/>
              </a:rPr>
              <a:t>https://github.com/kedibeki/Data-Science-Project-For-SpaceX/blob/main/Data%20Collection%20API%20with%20Data%20Wrangling.ipynb</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ED3C036-59A1-49DE-8CAA-DD308C4D32B8}"/>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11</a:t>
            </a:fld>
            <a:endParaRPr lang="en-US"/>
          </a:p>
        </p:txBody>
      </p:sp>
      <p:sp>
        <p:nvSpPr>
          <p:cNvPr id="7" name="Text Placeholder 2">
            <a:extLst>
              <a:ext uri="{FF2B5EF4-FFF2-40B4-BE49-F238E27FC236}">
                <a16:creationId xmlns:a16="http://schemas.microsoft.com/office/drawing/2014/main" id="{E2365AAC-2304-4229-B7D0-0C7C90CBCA22}"/>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16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89BE6976-8F41-4822-8476-FF2E086C44AA}"/>
              </a:ext>
            </a:extLst>
          </p:cNvPr>
          <p:cNvSpPr txBox="1">
            <a:spLocks/>
          </p:cNvSpPr>
          <p:nvPr/>
        </p:nvSpPr>
        <p:spPr>
          <a:xfrm>
            <a:off x="311107" y="893772"/>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EDA with Data Visualization</a:t>
            </a:r>
          </a:p>
        </p:txBody>
      </p:sp>
      <p:pic>
        <p:nvPicPr>
          <p:cNvPr id="10" name="Picture 9">
            <a:extLst>
              <a:ext uri="{FF2B5EF4-FFF2-40B4-BE49-F238E27FC236}">
                <a16:creationId xmlns:a16="http://schemas.microsoft.com/office/drawing/2014/main" id="{7E45D6C9-A6AC-4CEA-9460-AE2681CF1B6A}"/>
              </a:ext>
            </a:extLst>
          </p:cNvPr>
          <p:cNvPicPr>
            <a:picLocks noChangeAspect="1"/>
          </p:cNvPicPr>
          <p:nvPr/>
        </p:nvPicPr>
        <p:blipFill>
          <a:blip r:embed="rId3"/>
          <a:stretch>
            <a:fillRect/>
          </a:stretch>
        </p:blipFill>
        <p:spPr>
          <a:xfrm>
            <a:off x="6096001" y="889946"/>
            <a:ext cx="4800598" cy="2651822"/>
          </a:xfrm>
          <a:prstGeom prst="rect">
            <a:avLst/>
          </a:prstGeom>
        </p:spPr>
      </p:pic>
      <p:pic>
        <p:nvPicPr>
          <p:cNvPr id="11" name="Picture 10">
            <a:extLst>
              <a:ext uri="{FF2B5EF4-FFF2-40B4-BE49-F238E27FC236}">
                <a16:creationId xmlns:a16="http://schemas.microsoft.com/office/drawing/2014/main" id="{D90A88D9-FAF8-4E0A-89A8-BB23B3E2FD02}"/>
              </a:ext>
            </a:extLst>
          </p:cNvPr>
          <p:cNvPicPr>
            <a:picLocks noChangeAspect="1"/>
          </p:cNvPicPr>
          <p:nvPr/>
        </p:nvPicPr>
        <p:blipFill>
          <a:blip r:embed="rId4"/>
          <a:stretch>
            <a:fillRect/>
          </a:stretch>
        </p:blipFill>
        <p:spPr>
          <a:xfrm>
            <a:off x="6096001" y="3651439"/>
            <a:ext cx="4800597" cy="2485568"/>
          </a:xfrm>
          <a:prstGeom prst="rect">
            <a:avLst/>
          </a:prstGeom>
        </p:spPr>
      </p:pic>
      <p:sp>
        <p:nvSpPr>
          <p:cNvPr id="12" name="TextBox 11">
            <a:extLst>
              <a:ext uri="{FF2B5EF4-FFF2-40B4-BE49-F238E27FC236}">
                <a16:creationId xmlns:a16="http://schemas.microsoft.com/office/drawing/2014/main" id="{402D25AE-8BE6-4DDA-9B8F-209EBDD336E0}"/>
              </a:ext>
            </a:extLst>
          </p:cNvPr>
          <p:cNvSpPr txBox="1"/>
          <p:nvPr/>
        </p:nvSpPr>
        <p:spPr>
          <a:xfrm>
            <a:off x="1081282" y="1552492"/>
            <a:ext cx="5014718" cy="2241639"/>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explored the data by visualizing the relation ship between flight number and launch Site, payload and launch site, success rate of each orbit type, flight number and orbit type, the launch success yearly trend. </a:t>
            </a:r>
            <a:endParaRPr lang="en-US" sz="1600" dirty="0">
              <a:latin typeface="Times New Roman" panose="02020603050405020304" pitchFamily="18" charset="0"/>
              <a:cs typeface="Times New Roman" panose="02020603050405020304" pitchFamily="18" charset="0"/>
            </a:endParaRP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600" dirty="0">
                <a:solidFill>
                  <a:srgbClr val="1C7DDB"/>
                </a:solidFill>
                <a:latin typeface="Times New Roman" panose="02020603050405020304" pitchFamily="18" charset="0"/>
                <a:cs typeface="Times New Roman" panose="02020603050405020304" pitchFamily="18" charset="0"/>
              </a:rPr>
              <a:t>https://github.com/kedibeki/Data-Science-Project-For-SpaceX/blob/main/EDA-ViZ.ipynb</a:t>
            </a: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CBDF34D-013B-4C92-8472-D51C119EC065}"/>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12</a:t>
            </a:fld>
            <a:endParaRPr lang="en-US"/>
          </a:p>
        </p:txBody>
      </p:sp>
      <p:sp>
        <p:nvSpPr>
          <p:cNvPr id="7" name="Text Placeholder 2">
            <a:extLst>
              <a:ext uri="{FF2B5EF4-FFF2-40B4-BE49-F238E27FC236}">
                <a16:creationId xmlns:a16="http://schemas.microsoft.com/office/drawing/2014/main" id="{61617308-56E5-4866-B586-0155095956B1}"/>
              </a:ext>
            </a:extLst>
          </p:cNvPr>
          <p:cNvSpPr txBox="1">
            <a:spLocks/>
          </p:cNvSpPr>
          <p:nvPr/>
        </p:nvSpPr>
        <p:spPr>
          <a:xfrm>
            <a:off x="795335" y="1696197"/>
            <a:ext cx="10515600" cy="517259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C44DE87-BB1B-48EA-96BE-AE16A66A8E6F}"/>
              </a:ext>
            </a:extLst>
          </p:cNvPr>
          <p:cNvSpPr txBox="1">
            <a:spLocks/>
          </p:cNvSpPr>
          <p:nvPr/>
        </p:nvSpPr>
        <p:spPr>
          <a:xfrm>
            <a:off x="311108"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EDA with SQL</a:t>
            </a:r>
          </a:p>
        </p:txBody>
      </p:sp>
      <p:sp>
        <p:nvSpPr>
          <p:cNvPr id="13" name="TextBox 12">
            <a:extLst>
              <a:ext uri="{FF2B5EF4-FFF2-40B4-BE49-F238E27FC236}">
                <a16:creationId xmlns:a16="http://schemas.microsoft.com/office/drawing/2014/main" id="{BB1B7828-B8A1-4426-A8E1-D0DE463D887E}"/>
              </a:ext>
            </a:extLst>
          </p:cNvPr>
          <p:cNvSpPr txBox="1"/>
          <p:nvPr/>
        </p:nvSpPr>
        <p:spPr>
          <a:xfrm>
            <a:off x="1059387" y="1562611"/>
            <a:ext cx="9837211" cy="3565079"/>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loaded the SpaceX dataset into a PostgreSQL database without leaving the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1600" dirty="0">
                <a:solidFill>
                  <a:schemeClr val="accent3">
                    <a:lumMod val="25000"/>
                  </a:schemeClr>
                </a:solidFill>
                <a:latin typeface="Times New Roman" panose="02020603050405020304" pitchFamily="18" charset="0"/>
                <a:cs typeface="Times New Roman" panose="02020603050405020304" pitchFamily="18" charset="0"/>
              </a:rPr>
              <a:t> notebook.</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applied EDA with SQL to get insight from the data. We wrote queries to find out for instance:</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The names of unique launch sites in the space mission.</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The total payload mass carried by boosters launched by </a:t>
            </a:r>
            <a:r>
              <a:rPr lang="en-US" sz="1600" b="1" dirty="0">
                <a:solidFill>
                  <a:schemeClr val="bg2">
                    <a:lumMod val="50000"/>
                  </a:schemeClr>
                </a:solidFill>
                <a:latin typeface="Times New Roman" panose="02020603050405020304" pitchFamily="18" charset="0"/>
                <a:cs typeface="Times New Roman" panose="02020603050405020304" pitchFamily="18" charset="0"/>
              </a:rPr>
              <a:t>NASA (CRS)</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The average payload mass carried by booster version </a:t>
            </a:r>
            <a:r>
              <a:rPr lang="en-US" sz="1600" b="1" dirty="0">
                <a:solidFill>
                  <a:schemeClr val="bg2">
                    <a:lumMod val="50000"/>
                  </a:schemeClr>
                </a:solidFill>
                <a:latin typeface="Times New Roman" panose="02020603050405020304" pitchFamily="18" charset="0"/>
                <a:cs typeface="Times New Roman" panose="02020603050405020304" pitchFamily="18" charset="0"/>
              </a:rPr>
              <a:t>F9 v1.1</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The total number of successful and failure mission outcomes</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The failed landing outcomes in drone ship, their booster version and launch site names.</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600" dirty="0">
                <a:solidFill>
                  <a:srgbClr val="1C7DDB"/>
                </a:solidFill>
                <a:latin typeface="Times New Roman" panose="02020603050405020304" pitchFamily="18" charset="0"/>
                <a:cs typeface="Times New Roman" panose="02020603050405020304" pitchFamily="18" charset="0"/>
              </a:rPr>
              <a:t>https://github.com/kedibeki/Data-Science-Project-For-SpaceX/blob/main/EDA-SQL.ipynb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938261D-1DCF-43F6-A974-5BB0D6E40A19}"/>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13</a:t>
            </a:fld>
            <a:endParaRPr lang="en-US"/>
          </a:p>
        </p:txBody>
      </p:sp>
      <p:sp>
        <p:nvSpPr>
          <p:cNvPr id="7" name="Text Placeholder 2">
            <a:extLst>
              <a:ext uri="{FF2B5EF4-FFF2-40B4-BE49-F238E27FC236}">
                <a16:creationId xmlns:a16="http://schemas.microsoft.com/office/drawing/2014/main" id="{7A102975-D9C1-4DA8-A92B-989C3EE1DE6A}"/>
              </a:ext>
            </a:extLst>
          </p:cNvPr>
          <p:cNvSpPr txBox="1">
            <a:spLocks/>
          </p:cNvSpPr>
          <p:nvPr/>
        </p:nvSpPr>
        <p:spPr>
          <a:xfrm>
            <a:off x="795335" y="1696197"/>
            <a:ext cx="10515600" cy="517259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740E8E5E-CA21-4C41-91C5-67A9C140FB1B}"/>
              </a:ext>
            </a:extLst>
          </p:cNvPr>
          <p:cNvSpPr txBox="1">
            <a:spLocks/>
          </p:cNvSpPr>
          <p:nvPr/>
        </p:nvSpPr>
        <p:spPr>
          <a:xfrm>
            <a:off x="295371"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Build an Interactive Map with Folium</a:t>
            </a:r>
          </a:p>
        </p:txBody>
      </p:sp>
      <p:sp>
        <p:nvSpPr>
          <p:cNvPr id="9" name="TextBox 8">
            <a:extLst>
              <a:ext uri="{FF2B5EF4-FFF2-40B4-BE49-F238E27FC236}">
                <a16:creationId xmlns:a16="http://schemas.microsoft.com/office/drawing/2014/main" id="{2D783CE2-2402-4EE5-B9CC-F50AB088B499}"/>
              </a:ext>
            </a:extLst>
          </p:cNvPr>
          <p:cNvSpPr txBox="1"/>
          <p:nvPr/>
        </p:nvSpPr>
        <p:spPr>
          <a:xfrm>
            <a:off x="1134699" y="1655183"/>
            <a:ext cx="10176236" cy="2713563"/>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marked all launch sites, and added map objects such as markers, circles, lines to mark the success or failure of launches for each site on the folium map.</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assigned the feature launch outcomes (failure or success) to </a:t>
            </a:r>
            <a:r>
              <a:rPr lang="en-US" sz="1600" b="1" dirty="0">
                <a:solidFill>
                  <a:schemeClr val="accent3">
                    <a:lumMod val="25000"/>
                  </a:schemeClr>
                </a:solidFill>
                <a:latin typeface="Times New Roman" panose="02020603050405020304" pitchFamily="18" charset="0"/>
                <a:cs typeface="Times New Roman" panose="02020603050405020304" pitchFamily="18" charset="0"/>
              </a:rPr>
              <a:t>class 0 and 1</a:t>
            </a:r>
            <a:r>
              <a:rPr lang="en-US" sz="1600" dirty="0">
                <a:solidFill>
                  <a:schemeClr val="accent3">
                    <a:lumMod val="25000"/>
                  </a:schemeClr>
                </a:solidFill>
                <a:latin typeface="Times New Roman" panose="02020603050405020304" pitchFamily="18" charset="0"/>
                <a:cs typeface="Times New Roman" panose="02020603050405020304" pitchFamily="18" charset="0"/>
              </a:rPr>
              <a:t>. i.e., 0 for failure, and 1 for success.</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Using the color-labeled marker clusters, we identified which launch sites have relatively high success rate. </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calculated the distances between a launch site to its proximities. We answered some question for instance:</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Are launch sites near railways, highways and coastlines.</a:t>
            </a:r>
          </a:p>
          <a:p>
            <a:pPr marL="742950" lvl="1" indent="-285750">
              <a:lnSpc>
                <a:spcPct val="100000"/>
              </a:lnSpc>
              <a:spcBef>
                <a:spcPts val="1400"/>
              </a:spcBef>
              <a:buFont typeface="Wingdings" panose="05000000000000000000" pitchFamily="2" charset="2"/>
              <a:buChar char="§"/>
            </a:pPr>
            <a:r>
              <a:rPr lang="en-US" sz="1600" dirty="0">
                <a:solidFill>
                  <a:schemeClr val="bg2">
                    <a:lumMod val="50000"/>
                  </a:schemeClr>
                </a:solidFill>
                <a:latin typeface="Times New Roman" panose="02020603050405020304" pitchFamily="18" charset="0"/>
                <a:cs typeface="Times New Roman" panose="02020603050405020304" pitchFamily="18" charset="0"/>
              </a:rPr>
              <a:t>Do launch sites keep certain distance away from cities.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40B93D-7838-4391-85AE-38B30850AB44}"/>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14</a:t>
            </a:fld>
            <a:endParaRPr lang="en-US"/>
          </a:p>
        </p:txBody>
      </p:sp>
      <p:sp>
        <p:nvSpPr>
          <p:cNvPr id="7" name="Text Placeholder 2">
            <a:extLst>
              <a:ext uri="{FF2B5EF4-FFF2-40B4-BE49-F238E27FC236}">
                <a16:creationId xmlns:a16="http://schemas.microsoft.com/office/drawing/2014/main" id="{293023B7-0219-4900-AD59-89C2642524AF}"/>
              </a:ext>
            </a:extLst>
          </p:cNvPr>
          <p:cNvSpPr txBox="1">
            <a:spLocks/>
          </p:cNvSpPr>
          <p:nvPr/>
        </p:nvSpPr>
        <p:spPr>
          <a:xfrm>
            <a:off x="795335" y="1696197"/>
            <a:ext cx="10515600" cy="517259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18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174523FC-C718-41BA-9019-38A9E7F0CEB7}"/>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Build a Dashboard with Plotly Dash</a:t>
            </a:r>
          </a:p>
        </p:txBody>
      </p:sp>
      <p:sp>
        <p:nvSpPr>
          <p:cNvPr id="9" name="TextBox 8">
            <a:extLst>
              <a:ext uri="{FF2B5EF4-FFF2-40B4-BE49-F238E27FC236}">
                <a16:creationId xmlns:a16="http://schemas.microsoft.com/office/drawing/2014/main" id="{71C022EE-D1E5-4856-8C77-7370E0047D74}"/>
              </a:ext>
            </a:extLst>
          </p:cNvPr>
          <p:cNvSpPr txBox="1"/>
          <p:nvPr/>
        </p:nvSpPr>
        <p:spPr>
          <a:xfrm>
            <a:off x="1126502" y="1606623"/>
            <a:ext cx="10184433" cy="2108269"/>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built an interactive dashboard with Plotly dash</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plotted pie charts showing the total launches by a certain sites</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plotted scatter graph showing the relationship with Outcome and Payload Mass (Kg) for the different booster version.</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600" dirty="0">
                <a:solidFill>
                  <a:srgbClr val="1C7DDB"/>
                </a:solidFill>
                <a:latin typeface="Times New Roman" panose="02020603050405020304" pitchFamily="18" charset="0"/>
                <a:cs typeface="Times New Roman" panose="02020603050405020304" pitchFamily="18" charset="0"/>
              </a:rPr>
              <a:t>https://github.com/kedibeki/Data-Science-Project-For-SpaceX/blob/main/spacex_dash_app.py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21FC2C-F2D6-48F5-95D5-4079E2A3D90E}"/>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15</a:t>
            </a:fld>
            <a:endParaRPr lang="en-US"/>
          </a:p>
        </p:txBody>
      </p:sp>
      <p:sp>
        <p:nvSpPr>
          <p:cNvPr id="7" name="Text Placeholder 2">
            <a:extLst>
              <a:ext uri="{FF2B5EF4-FFF2-40B4-BE49-F238E27FC236}">
                <a16:creationId xmlns:a16="http://schemas.microsoft.com/office/drawing/2014/main" id="{967295AC-29DE-4FF3-AB7A-267F6F79CD2E}"/>
              </a:ext>
            </a:extLst>
          </p:cNvPr>
          <p:cNvSpPr txBox="1">
            <a:spLocks/>
          </p:cNvSpPr>
          <p:nvPr/>
        </p:nvSpPr>
        <p:spPr>
          <a:xfrm>
            <a:off x="795335" y="1696197"/>
            <a:ext cx="10515600" cy="427280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1800" dirty="0"/>
          </a:p>
        </p:txBody>
      </p:sp>
      <p:sp>
        <p:nvSpPr>
          <p:cNvPr id="8" name="Title 1">
            <a:extLst>
              <a:ext uri="{FF2B5EF4-FFF2-40B4-BE49-F238E27FC236}">
                <a16:creationId xmlns:a16="http://schemas.microsoft.com/office/drawing/2014/main" id="{0D1DE0EC-521B-4111-B29C-813A53238DFF}"/>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Predictive Analysis (Classification)</a:t>
            </a:r>
          </a:p>
        </p:txBody>
      </p:sp>
      <p:sp>
        <p:nvSpPr>
          <p:cNvPr id="9" name="TextBox 8">
            <a:extLst>
              <a:ext uri="{FF2B5EF4-FFF2-40B4-BE49-F238E27FC236}">
                <a16:creationId xmlns:a16="http://schemas.microsoft.com/office/drawing/2014/main" id="{3F3F2E8E-9EBB-433C-B59E-9F6AC30837F0}"/>
              </a:ext>
            </a:extLst>
          </p:cNvPr>
          <p:cNvSpPr txBox="1"/>
          <p:nvPr/>
        </p:nvSpPr>
        <p:spPr>
          <a:xfrm>
            <a:off x="1145355" y="1696197"/>
            <a:ext cx="9955781" cy="2287806"/>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loaded the data using </a:t>
            </a:r>
            <a:r>
              <a:rPr lang="en-US" sz="1600" b="1" dirty="0" err="1">
                <a:solidFill>
                  <a:schemeClr val="accent3">
                    <a:lumMod val="25000"/>
                  </a:schemeClr>
                </a:solidFill>
                <a:latin typeface="Times New Roman" panose="02020603050405020304" pitchFamily="18" charset="0"/>
                <a:cs typeface="Times New Roman" panose="02020603050405020304" pitchFamily="18" charset="0"/>
              </a:rPr>
              <a:t>numpy</a:t>
            </a:r>
            <a:r>
              <a:rPr lang="en-US" sz="1600" dirty="0">
                <a:solidFill>
                  <a:schemeClr val="accent3">
                    <a:lumMod val="25000"/>
                  </a:schemeClr>
                </a:solidFill>
                <a:latin typeface="Times New Roman" panose="02020603050405020304" pitchFamily="18" charset="0"/>
                <a:cs typeface="Times New Roman" panose="02020603050405020304" pitchFamily="18" charset="0"/>
              </a:rPr>
              <a:t> and </a:t>
            </a:r>
            <a:r>
              <a:rPr lang="en-US" sz="1600" b="1" dirty="0">
                <a:solidFill>
                  <a:schemeClr val="accent3">
                    <a:lumMod val="25000"/>
                  </a:schemeClr>
                </a:solidFill>
                <a:latin typeface="Times New Roman" panose="02020603050405020304" pitchFamily="18" charset="0"/>
                <a:cs typeface="Times New Roman" panose="02020603050405020304" pitchFamily="18" charset="0"/>
              </a:rPr>
              <a:t>pandas</a:t>
            </a:r>
            <a:r>
              <a:rPr lang="en-US" sz="1600" dirty="0">
                <a:solidFill>
                  <a:schemeClr val="accent3">
                    <a:lumMod val="25000"/>
                  </a:schemeClr>
                </a:solidFill>
                <a:latin typeface="Times New Roman" panose="02020603050405020304" pitchFamily="18" charset="0"/>
                <a:cs typeface="Times New Roman" panose="02020603050405020304" pitchFamily="18" charset="0"/>
              </a:rPr>
              <a:t>, transformed the data, split our data into training and testing.</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built different machine learning models and tune different hyperparameters using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GridSearchCV</a:t>
            </a:r>
            <a:r>
              <a:rPr lang="en-US" sz="1600" dirty="0">
                <a:solidFill>
                  <a:schemeClr val="accent3">
                    <a:lumMod val="25000"/>
                  </a:schemeClr>
                </a:solidFill>
                <a:latin typeface="Times New Roman" panose="02020603050405020304" pitchFamily="18" charset="0"/>
                <a:cs typeface="Times New Roman" panose="02020603050405020304" pitchFamily="18" charset="0"/>
              </a:rPr>
              <a:t>.</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used accuracy as the metric for our model, improved the model using feature engineering and algorithm tuning.</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found the best performing classification model.</a:t>
            </a:r>
          </a:p>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600" dirty="0">
                <a:solidFill>
                  <a:srgbClr val="1C7DDB"/>
                </a:solidFill>
                <a:latin typeface="Times New Roman" panose="02020603050405020304" pitchFamily="18" charset="0"/>
                <a:cs typeface="Times New Roman" panose="02020603050405020304" pitchFamily="18" charset="0"/>
              </a:rPr>
              <a:t>https://github.com/kedibeki/Data-Science-Project-For-SpaceX/blob/main/Machine%20Learning%20Prediction.ipynb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63674"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Times New Roman" panose="02020603050405020304" pitchFamily="18" charset="0"/>
                <a:cs typeface="Times New Roman" panose="02020603050405020304" pitchFamily="18" charset="0"/>
              </a:rPr>
              <a:t> Exploratory data analysis results</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Times New Roman" panose="02020603050405020304" pitchFamily="18" charset="0"/>
                <a:cs typeface="Times New Roman" panose="02020603050405020304" pitchFamily="18" charset="0"/>
              </a:rPr>
              <a:t> Interactive analytics demo in screenshots</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Times New Roman" panose="02020603050405020304" pitchFamily="18" charset="0"/>
                <a:cs typeface="Times New Roman" panose="02020603050405020304" pitchFamily="18" charset="0"/>
              </a:rPr>
              <a:t> Predictive analysis results</a:t>
            </a:r>
          </a:p>
          <a:p>
            <a:pPr lvl="1"/>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95421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1CC01-06BA-4939-9CA5-5D562A223F51}"/>
              </a:ext>
            </a:extLst>
          </p:cNvPr>
          <p:cNvPicPr>
            <a:picLocks noChangeAspect="1"/>
          </p:cNvPicPr>
          <p:nvPr/>
        </p:nvPicPr>
        <p:blipFill>
          <a:blip r:embed="rId3"/>
          <a:stretch>
            <a:fillRect/>
          </a:stretch>
        </p:blipFill>
        <p:spPr>
          <a:xfrm>
            <a:off x="783990" y="702733"/>
            <a:ext cx="10624019" cy="5494867"/>
          </a:xfrm>
          <a:prstGeom prst="rect">
            <a:avLst/>
          </a:prstGeom>
        </p:spPr>
      </p:pic>
      <p:sp>
        <p:nvSpPr>
          <p:cNvPr id="5" name="Rectangle: Rounded Corners 4">
            <a:extLst>
              <a:ext uri="{FF2B5EF4-FFF2-40B4-BE49-F238E27FC236}">
                <a16:creationId xmlns:a16="http://schemas.microsoft.com/office/drawing/2014/main" id="{1B739989-6802-43EB-9C13-C3BC5E52B33A}"/>
              </a:ext>
            </a:extLst>
          </p:cNvPr>
          <p:cNvSpPr/>
          <p:nvPr/>
        </p:nvSpPr>
        <p:spPr>
          <a:xfrm>
            <a:off x="5308780" y="2469823"/>
            <a:ext cx="5117432" cy="1430127"/>
          </a:xfrm>
          <a:prstGeom prst="roundRect">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Abadi" panose="020B0604020104020204" pitchFamily="34" charset="0"/>
              </a:rPr>
              <a:t>Insights Drawn from EDA</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41671AD-7384-4B1F-BE81-414EE1337109}"/>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18</a:t>
            </a:fld>
            <a:endParaRPr lang="en-US"/>
          </a:p>
        </p:txBody>
      </p:sp>
      <p:sp>
        <p:nvSpPr>
          <p:cNvPr id="7" name="Text Placeholder 2">
            <a:extLst>
              <a:ext uri="{FF2B5EF4-FFF2-40B4-BE49-F238E27FC236}">
                <a16:creationId xmlns:a16="http://schemas.microsoft.com/office/drawing/2014/main" id="{EFD61C1A-8CE3-4480-8336-C6B289F2A4E9}"/>
              </a:ext>
            </a:extLst>
          </p:cNvPr>
          <p:cNvSpPr txBox="1">
            <a:spLocks/>
          </p:cNvSpPr>
          <p:nvPr/>
        </p:nvSpPr>
        <p:spPr>
          <a:xfrm>
            <a:off x="795335" y="1685404"/>
            <a:ext cx="10515600" cy="14748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6E9737B0-A7CA-4AC3-89A2-8F7F9BA1DE88}"/>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Flight Number Vs Launch Site</a:t>
            </a:r>
          </a:p>
        </p:txBody>
      </p:sp>
      <p:pic>
        <p:nvPicPr>
          <p:cNvPr id="10" name="Picture 9">
            <a:extLst>
              <a:ext uri="{FF2B5EF4-FFF2-40B4-BE49-F238E27FC236}">
                <a16:creationId xmlns:a16="http://schemas.microsoft.com/office/drawing/2014/main" id="{DB7BC08F-BD84-42DC-9D2B-D8802073CBB2}"/>
              </a:ext>
            </a:extLst>
          </p:cNvPr>
          <p:cNvPicPr>
            <a:picLocks noChangeAspect="1"/>
          </p:cNvPicPr>
          <p:nvPr/>
        </p:nvPicPr>
        <p:blipFill>
          <a:blip r:embed="rId3"/>
          <a:stretch>
            <a:fillRect/>
          </a:stretch>
        </p:blipFill>
        <p:spPr>
          <a:xfrm>
            <a:off x="1205802" y="2620409"/>
            <a:ext cx="9696320" cy="2950832"/>
          </a:xfrm>
          <a:prstGeom prst="rect">
            <a:avLst/>
          </a:prstGeom>
        </p:spPr>
      </p:pic>
      <p:sp>
        <p:nvSpPr>
          <p:cNvPr id="11" name="TextBox 10">
            <a:extLst>
              <a:ext uri="{FF2B5EF4-FFF2-40B4-BE49-F238E27FC236}">
                <a16:creationId xmlns:a16="http://schemas.microsoft.com/office/drawing/2014/main" id="{BCD1A6C6-DC78-4BF1-B63E-B3D87C666096}"/>
              </a:ext>
            </a:extLst>
          </p:cNvPr>
          <p:cNvSpPr txBox="1"/>
          <p:nvPr/>
        </p:nvSpPr>
        <p:spPr>
          <a:xfrm>
            <a:off x="1108806" y="1609687"/>
            <a:ext cx="9974388" cy="764312"/>
          </a:xfrm>
          <a:prstGeom prst="rect">
            <a:avLst/>
          </a:prstGeom>
          <a:noFill/>
        </p:spPr>
        <p:txBody>
          <a:bodyPr wrap="square">
            <a:spAutoFit/>
          </a:bodyPr>
          <a:lstStyle/>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 From the plot, we found that the larger the flight amount at a launch site, the greater the success rate at a launch site.</a:t>
            </a:r>
          </a:p>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E12D2C-A034-4C88-BFC2-7255C8476B14}"/>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19</a:t>
            </a:fld>
            <a:endParaRPr lang="en-US"/>
          </a:p>
        </p:txBody>
      </p:sp>
      <p:sp>
        <p:nvSpPr>
          <p:cNvPr id="7" name="Text Placeholder 2">
            <a:extLst>
              <a:ext uri="{FF2B5EF4-FFF2-40B4-BE49-F238E27FC236}">
                <a16:creationId xmlns:a16="http://schemas.microsoft.com/office/drawing/2014/main" id="{040ED3DA-9540-42CB-A9A1-4E4DA7A81478}"/>
              </a:ext>
            </a:extLst>
          </p:cNvPr>
          <p:cNvSpPr txBox="1">
            <a:spLocks/>
          </p:cNvSpPr>
          <p:nvPr/>
        </p:nvSpPr>
        <p:spPr>
          <a:xfrm>
            <a:off x="1106905" y="1683410"/>
            <a:ext cx="10515600" cy="75844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 The greater the payload mass for launch site CCAFS SLC 40 the higher the success rate for the rocket.</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E6237EA4-FD47-4F26-8168-1EE13B4BC68E}"/>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Payload Vs Launch Site</a:t>
            </a:r>
          </a:p>
        </p:txBody>
      </p:sp>
      <p:pic>
        <p:nvPicPr>
          <p:cNvPr id="10" name="Picture 9">
            <a:extLst>
              <a:ext uri="{FF2B5EF4-FFF2-40B4-BE49-F238E27FC236}">
                <a16:creationId xmlns:a16="http://schemas.microsoft.com/office/drawing/2014/main" id="{846DF38F-F474-400F-AD80-429976ABB86E}"/>
              </a:ext>
            </a:extLst>
          </p:cNvPr>
          <p:cNvPicPr>
            <a:picLocks noChangeAspect="1"/>
          </p:cNvPicPr>
          <p:nvPr/>
        </p:nvPicPr>
        <p:blipFill>
          <a:blip r:embed="rId3"/>
          <a:stretch>
            <a:fillRect/>
          </a:stretch>
        </p:blipFill>
        <p:spPr>
          <a:xfrm>
            <a:off x="1106905" y="2800494"/>
            <a:ext cx="10010274" cy="26387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75513" y="1849289"/>
            <a:ext cx="5167086" cy="360883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Executive Summary</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Introduction</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Methodology</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Results</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Conclusion</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Reference</a:t>
            </a:r>
          </a:p>
          <a:p>
            <a:pPr>
              <a:lnSpc>
                <a:spcPct val="100000"/>
              </a:lnSpc>
              <a:spcBef>
                <a:spcPts val="1400"/>
              </a:spcBef>
              <a:buFont typeface="Wingdings" panose="05000000000000000000" pitchFamily="2" charset="2"/>
              <a:buChar char="ü"/>
            </a:pPr>
            <a:r>
              <a:rPr lang="en-US" sz="2400" dirty="0">
                <a:solidFill>
                  <a:schemeClr val="accent3">
                    <a:lumMod val="25000"/>
                  </a:schemeClr>
                </a:solidFill>
                <a:latin typeface="Abadi"/>
              </a:rPr>
              <a:t> Acknowledgment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7983" y="100503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9C7A57B-9094-43FF-88A9-C2E9469ED79C}"/>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20</a:t>
            </a:fld>
            <a:endParaRPr lang="en-US"/>
          </a:p>
        </p:txBody>
      </p:sp>
      <p:sp>
        <p:nvSpPr>
          <p:cNvPr id="7" name="Text Placeholder 2">
            <a:extLst>
              <a:ext uri="{FF2B5EF4-FFF2-40B4-BE49-F238E27FC236}">
                <a16:creationId xmlns:a16="http://schemas.microsoft.com/office/drawing/2014/main" id="{190ABD8B-5536-405A-82F1-AB61E254B32E}"/>
              </a:ext>
            </a:extLst>
          </p:cNvPr>
          <p:cNvSpPr txBox="1">
            <a:spLocks/>
          </p:cNvSpPr>
          <p:nvPr/>
        </p:nvSpPr>
        <p:spPr>
          <a:xfrm>
            <a:off x="795335" y="1685404"/>
            <a:ext cx="10515600" cy="75844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8A7A3820-089F-420B-9E81-DC7809218C45}"/>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Success Rate Vs Orbit Type</a:t>
            </a:r>
          </a:p>
        </p:txBody>
      </p:sp>
      <p:pic>
        <p:nvPicPr>
          <p:cNvPr id="10" name="Picture 9">
            <a:extLst>
              <a:ext uri="{FF2B5EF4-FFF2-40B4-BE49-F238E27FC236}">
                <a16:creationId xmlns:a16="http://schemas.microsoft.com/office/drawing/2014/main" id="{130EFEA1-0D5D-4D26-875B-4EE023C321F9}"/>
              </a:ext>
            </a:extLst>
          </p:cNvPr>
          <p:cNvPicPr>
            <a:picLocks noChangeAspect="1"/>
          </p:cNvPicPr>
          <p:nvPr/>
        </p:nvPicPr>
        <p:blipFill>
          <a:blip r:embed="rId3"/>
          <a:stretch>
            <a:fillRect/>
          </a:stretch>
        </p:blipFill>
        <p:spPr>
          <a:xfrm>
            <a:off x="881066" y="2152423"/>
            <a:ext cx="10220072" cy="3837503"/>
          </a:xfrm>
          <a:prstGeom prst="rect">
            <a:avLst/>
          </a:prstGeom>
        </p:spPr>
      </p:pic>
      <p:sp>
        <p:nvSpPr>
          <p:cNvPr id="11" name="TextBox 10">
            <a:extLst>
              <a:ext uri="{FF2B5EF4-FFF2-40B4-BE49-F238E27FC236}">
                <a16:creationId xmlns:a16="http://schemas.microsoft.com/office/drawing/2014/main" id="{7D1FEE01-09F7-4884-BBFD-FB9C537DE50C}"/>
              </a:ext>
            </a:extLst>
          </p:cNvPr>
          <p:cNvSpPr txBox="1"/>
          <p:nvPr/>
        </p:nvSpPr>
        <p:spPr>
          <a:xfrm>
            <a:off x="1090862" y="1544289"/>
            <a:ext cx="8705654" cy="76431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ea typeface="+mn-ea"/>
                <a:cs typeface="Times New Roman" panose="02020603050405020304" pitchFamily="18" charset="0"/>
              </a:rPr>
              <a:t>From the plot, we can see that ES-L1, GEO, HEO, SSO, VLEO had the most success rate.</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43288E91-EBA9-47EA-AD95-7B353B14A48B}"/>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21</a:t>
            </a:fld>
            <a:endParaRPr lang="en-US"/>
          </a:p>
        </p:txBody>
      </p:sp>
      <p:sp>
        <p:nvSpPr>
          <p:cNvPr id="11" name="Text Placeholder 2">
            <a:extLst>
              <a:ext uri="{FF2B5EF4-FFF2-40B4-BE49-F238E27FC236}">
                <a16:creationId xmlns:a16="http://schemas.microsoft.com/office/drawing/2014/main" id="{3A1E0CA9-9FD7-42F1-9092-80C18764948A}"/>
              </a:ext>
            </a:extLst>
          </p:cNvPr>
          <p:cNvSpPr txBox="1">
            <a:spLocks/>
          </p:cNvSpPr>
          <p:nvPr/>
        </p:nvSpPr>
        <p:spPr>
          <a:xfrm>
            <a:off x="795335" y="1685404"/>
            <a:ext cx="10515600" cy="75844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88C417BF-FEF6-404B-AB47-B3A4CFF544E2}"/>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Flight Number Vs Orbit Type</a:t>
            </a:r>
          </a:p>
        </p:txBody>
      </p:sp>
      <p:pic>
        <p:nvPicPr>
          <p:cNvPr id="14" name="Picture 13">
            <a:extLst>
              <a:ext uri="{FF2B5EF4-FFF2-40B4-BE49-F238E27FC236}">
                <a16:creationId xmlns:a16="http://schemas.microsoft.com/office/drawing/2014/main" id="{60C56C1C-B60A-47E6-B417-2E82F36D2309}"/>
              </a:ext>
            </a:extLst>
          </p:cNvPr>
          <p:cNvPicPr>
            <a:picLocks noChangeAspect="1"/>
          </p:cNvPicPr>
          <p:nvPr/>
        </p:nvPicPr>
        <p:blipFill>
          <a:blip r:embed="rId3"/>
          <a:stretch>
            <a:fillRect/>
          </a:stretch>
        </p:blipFill>
        <p:spPr>
          <a:xfrm>
            <a:off x="1300898" y="2603238"/>
            <a:ext cx="9601223" cy="3032703"/>
          </a:xfrm>
          <a:prstGeom prst="rect">
            <a:avLst/>
          </a:prstGeom>
        </p:spPr>
      </p:pic>
      <p:sp>
        <p:nvSpPr>
          <p:cNvPr id="15" name="TextBox 14">
            <a:extLst>
              <a:ext uri="{FF2B5EF4-FFF2-40B4-BE49-F238E27FC236}">
                <a16:creationId xmlns:a16="http://schemas.microsoft.com/office/drawing/2014/main" id="{0695B90F-7CF5-4A1D-A790-8279E0838EA2}"/>
              </a:ext>
            </a:extLst>
          </p:cNvPr>
          <p:cNvSpPr txBox="1"/>
          <p:nvPr/>
        </p:nvSpPr>
        <p:spPr>
          <a:xfrm>
            <a:off x="1107649" y="1526019"/>
            <a:ext cx="10289015"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The plot below shows the Flight Number vs. Orbit type. We observe that in the </a:t>
            </a:r>
            <a:r>
              <a:rPr kumimoji="0" lang="en-US" sz="1600" b="1"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LEO</a:t>
            </a: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 orbit, success is related to the number of flights whereas in the </a:t>
            </a:r>
            <a:r>
              <a:rPr kumimoji="0" lang="en-US" sz="1600" b="1"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GTO</a:t>
            </a: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35B868-6C38-4181-9B03-2265177480F8}"/>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22</a:t>
            </a:fld>
            <a:endParaRPr lang="en-US"/>
          </a:p>
        </p:txBody>
      </p:sp>
      <p:sp>
        <p:nvSpPr>
          <p:cNvPr id="7" name="Text Placeholder 2">
            <a:extLst>
              <a:ext uri="{FF2B5EF4-FFF2-40B4-BE49-F238E27FC236}">
                <a16:creationId xmlns:a16="http://schemas.microsoft.com/office/drawing/2014/main" id="{3972272D-D7A1-4D65-90F4-455A4E83D3F4}"/>
              </a:ext>
            </a:extLst>
          </p:cNvPr>
          <p:cNvSpPr txBox="1">
            <a:spLocks/>
          </p:cNvSpPr>
          <p:nvPr/>
        </p:nvSpPr>
        <p:spPr>
          <a:xfrm>
            <a:off x="1146614" y="1685404"/>
            <a:ext cx="10515600" cy="75844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R="0" lvl="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We can observe that with heavy payloads, the successful landing are more for </a:t>
            </a:r>
            <a:r>
              <a:rPr kumimoji="0" lang="en-US" sz="1600" b="1"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PO, LEO and ISS </a:t>
            </a: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orbits.</a:t>
            </a:r>
          </a:p>
        </p:txBody>
      </p:sp>
      <p:sp>
        <p:nvSpPr>
          <p:cNvPr id="8" name="Title 1">
            <a:extLst>
              <a:ext uri="{FF2B5EF4-FFF2-40B4-BE49-F238E27FC236}">
                <a16:creationId xmlns:a16="http://schemas.microsoft.com/office/drawing/2014/main" id="{7284B823-EE5F-4A7A-9DB5-C66DFFDB50A2}"/>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Payload Vs Orbit Type</a:t>
            </a:r>
          </a:p>
        </p:txBody>
      </p:sp>
      <p:pic>
        <p:nvPicPr>
          <p:cNvPr id="10" name="Picture 9">
            <a:extLst>
              <a:ext uri="{FF2B5EF4-FFF2-40B4-BE49-F238E27FC236}">
                <a16:creationId xmlns:a16="http://schemas.microsoft.com/office/drawing/2014/main" id="{30EB7FC8-5D8D-4D4F-A9BC-1625FE599D6B}"/>
              </a:ext>
            </a:extLst>
          </p:cNvPr>
          <p:cNvPicPr>
            <a:picLocks noChangeAspect="1"/>
          </p:cNvPicPr>
          <p:nvPr/>
        </p:nvPicPr>
        <p:blipFill>
          <a:blip r:embed="rId3"/>
          <a:stretch>
            <a:fillRect/>
          </a:stretch>
        </p:blipFill>
        <p:spPr>
          <a:xfrm>
            <a:off x="1146614" y="2592371"/>
            <a:ext cx="9749984" cy="293212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FBC66C-1C49-4A99-A0E1-491D87970F95}"/>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23</a:t>
            </a:fld>
            <a:endParaRPr lang="en-US"/>
          </a:p>
        </p:txBody>
      </p:sp>
      <p:sp>
        <p:nvSpPr>
          <p:cNvPr id="7" name="Text Placeholder 2">
            <a:extLst>
              <a:ext uri="{FF2B5EF4-FFF2-40B4-BE49-F238E27FC236}">
                <a16:creationId xmlns:a16="http://schemas.microsoft.com/office/drawing/2014/main" id="{3C1A4BCA-9AC7-418E-8610-A3E5EE1641AB}"/>
              </a:ext>
            </a:extLst>
          </p:cNvPr>
          <p:cNvSpPr txBox="1">
            <a:spLocks/>
          </p:cNvSpPr>
          <p:nvPr/>
        </p:nvSpPr>
        <p:spPr>
          <a:xfrm>
            <a:off x="795335" y="1685404"/>
            <a:ext cx="10515600" cy="75844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EBC705CE-6145-4400-95F6-73BF997E7278}"/>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Launch Success Yearly Trend </a:t>
            </a:r>
          </a:p>
        </p:txBody>
      </p:sp>
      <p:pic>
        <p:nvPicPr>
          <p:cNvPr id="10" name="Picture 9">
            <a:extLst>
              <a:ext uri="{FF2B5EF4-FFF2-40B4-BE49-F238E27FC236}">
                <a16:creationId xmlns:a16="http://schemas.microsoft.com/office/drawing/2014/main" id="{F70A6D9B-6979-4D5F-BFDA-6AB21879164C}"/>
              </a:ext>
            </a:extLst>
          </p:cNvPr>
          <p:cNvPicPr>
            <a:picLocks noChangeAspect="1"/>
          </p:cNvPicPr>
          <p:nvPr/>
        </p:nvPicPr>
        <p:blipFill>
          <a:blip r:embed="rId3"/>
          <a:stretch>
            <a:fillRect/>
          </a:stretch>
        </p:blipFill>
        <p:spPr>
          <a:xfrm>
            <a:off x="1042737" y="2158766"/>
            <a:ext cx="9853861" cy="3602565"/>
          </a:xfrm>
          <a:prstGeom prst="rect">
            <a:avLst/>
          </a:prstGeom>
        </p:spPr>
      </p:pic>
      <p:sp>
        <p:nvSpPr>
          <p:cNvPr id="11" name="TextBox 10">
            <a:extLst>
              <a:ext uri="{FF2B5EF4-FFF2-40B4-BE49-F238E27FC236}">
                <a16:creationId xmlns:a16="http://schemas.microsoft.com/office/drawing/2014/main" id="{4AC45DAB-A6D4-44C3-846D-4948154ECB48}"/>
              </a:ext>
            </a:extLst>
          </p:cNvPr>
          <p:cNvSpPr txBox="1"/>
          <p:nvPr/>
        </p:nvSpPr>
        <p:spPr>
          <a:xfrm>
            <a:off x="1042737" y="1573802"/>
            <a:ext cx="938330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From the plot, we can observe that success rate since 2013 kept on increasing till </a:t>
            </a:r>
            <a:r>
              <a:rPr kumimoji="0" lang="en-US" sz="1600" b="1"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2020</a:t>
            </a: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55AB6F-3CF2-4104-805E-6109142C7C5E}"/>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24</a:t>
            </a:fld>
            <a:endParaRPr lang="en-US"/>
          </a:p>
        </p:txBody>
      </p:sp>
      <p:sp>
        <p:nvSpPr>
          <p:cNvPr id="7" name="Text Placeholder 2">
            <a:extLst>
              <a:ext uri="{FF2B5EF4-FFF2-40B4-BE49-F238E27FC236}">
                <a16:creationId xmlns:a16="http://schemas.microsoft.com/office/drawing/2014/main" id="{340759B0-D535-4B0A-866F-158E59E187D0}"/>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BDCDBE21-3D38-42E7-B171-C3842FB266A6}"/>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All Launch Site Names</a:t>
            </a:r>
          </a:p>
        </p:txBody>
      </p:sp>
      <p:sp>
        <p:nvSpPr>
          <p:cNvPr id="11" name="TextBox 10">
            <a:extLst>
              <a:ext uri="{FF2B5EF4-FFF2-40B4-BE49-F238E27FC236}">
                <a16:creationId xmlns:a16="http://schemas.microsoft.com/office/drawing/2014/main" id="{D967358C-69D2-4C97-B35F-EB3250184E5D}"/>
              </a:ext>
            </a:extLst>
          </p:cNvPr>
          <p:cNvSpPr txBox="1"/>
          <p:nvPr/>
        </p:nvSpPr>
        <p:spPr>
          <a:xfrm>
            <a:off x="1068712" y="1569203"/>
            <a:ext cx="10515600" cy="764312"/>
          </a:xfrm>
          <a:prstGeom prst="rect">
            <a:avLst/>
          </a:prstGeom>
          <a:noFill/>
        </p:spPr>
        <p:txBody>
          <a:bodyPr wrap="square">
            <a:spAutoFit/>
          </a:bodyPr>
          <a:lstStyle/>
          <a:p>
            <a:pPr marL="342900" indent="-34290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Use the key word </a:t>
            </a:r>
            <a:r>
              <a:rPr lang="en-US" sz="1600" b="1" dirty="0">
                <a:solidFill>
                  <a:schemeClr val="accent3">
                    <a:lumMod val="25000"/>
                  </a:schemeClr>
                </a:solidFill>
                <a:latin typeface="Times New Roman" panose="02020603050405020304" pitchFamily="18" charset="0"/>
                <a:cs typeface="Times New Roman" panose="02020603050405020304" pitchFamily="18" charset="0"/>
              </a:rPr>
              <a:t>DISTINCT</a:t>
            </a:r>
            <a:r>
              <a:rPr lang="en-US" sz="1600" dirty="0">
                <a:solidFill>
                  <a:schemeClr val="accent3">
                    <a:lumMod val="25000"/>
                  </a:schemeClr>
                </a:solidFill>
                <a:latin typeface="Times New Roman" panose="02020603050405020304" pitchFamily="18" charset="0"/>
                <a:cs typeface="Times New Roman" panose="02020603050405020304" pitchFamily="18" charset="0"/>
              </a:rPr>
              <a:t> to show only unique launch sites from the SpaceX data.</a:t>
            </a:r>
          </a:p>
          <a:p>
            <a:pPr marL="342900" indent="-342900">
              <a:lnSpc>
                <a:spcPct val="100000"/>
              </a:lnSpc>
              <a:spcBef>
                <a:spcPts val="1400"/>
              </a:spcBef>
              <a:buFont typeface="Wingdings" panose="05000000000000000000" pitchFamily="2" charset="2"/>
              <a:buChar char="ü"/>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0AC1775-C455-45E4-B2FB-5A870208F176}"/>
              </a:ext>
            </a:extLst>
          </p:cNvPr>
          <p:cNvPicPr>
            <a:picLocks noChangeAspect="1"/>
          </p:cNvPicPr>
          <p:nvPr/>
        </p:nvPicPr>
        <p:blipFill>
          <a:blip r:embed="rId3"/>
          <a:stretch>
            <a:fillRect/>
          </a:stretch>
        </p:blipFill>
        <p:spPr>
          <a:xfrm>
            <a:off x="1700463" y="2197768"/>
            <a:ext cx="8653438" cy="40506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0CFA2F-121A-4EBA-878C-B0BBA9E9FB9B}"/>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25</a:t>
            </a:fld>
            <a:endParaRPr lang="en-US"/>
          </a:p>
        </p:txBody>
      </p:sp>
      <p:sp>
        <p:nvSpPr>
          <p:cNvPr id="7" name="Text Placeholder 2">
            <a:extLst>
              <a:ext uri="{FF2B5EF4-FFF2-40B4-BE49-F238E27FC236}">
                <a16:creationId xmlns:a16="http://schemas.microsoft.com/office/drawing/2014/main" id="{3F9390A2-24A7-4601-B1A8-44F25570228E}"/>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EAB8C421-C2BB-4491-9F8F-FDAB43AD662A}"/>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Launch site Names Begin with ‘CCA’</a:t>
            </a:r>
          </a:p>
        </p:txBody>
      </p:sp>
      <p:sp>
        <p:nvSpPr>
          <p:cNvPr id="9" name="TextBox 8">
            <a:extLst>
              <a:ext uri="{FF2B5EF4-FFF2-40B4-BE49-F238E27FC236}">
                <a16:creationId xmlns:a16="http://schemas.microsoft.com/office/drawing/2014/main" id="{89AF7215-63CA-4393-8DDF-90B6D6298BD6}"/>
              </a:ext>
            </a:extLst>
          </p:cNvPr>
          <p:cNvSpPr txBox="1"/>
          <p:nvPr/>
        </p:nvSpPr>
        <p:spPr>
          <a:xfrm>
            <a:off x="1106419" y="1611783"/>
            <a:ext cx="10515600" cy="338554"/>
          </a:xfrm>
          <a:prstGeom prst="rect">
            <a:avLst/>
          </a:prstGeom>
          <a:noFill/>
        </p:spPr>
        <p:txBody>
          <a:bodyPr wrap="square">
            <a:spAutoFit/>
          </a:bodyPr>
          <a:lstStyle/>
          <a:p>
            <a:pPr marL="342900" indent="-34290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Display 5 records where launch sites begin with ‘</a:t>
            </a:r>
            <a:r>
              <a:rPr lang="en-US" sz="1600" b="1" dirty="0">
                <a:solidFill>
                  <a:schemeClr val="accent3">
                    <a:lumMod val="25000"/>
                  </a:schemeClr>
                </a:solidFill>
                <a:latin typeface="Times New Roman" panose="02020603050405020304" pitchFamily="18" charset="0"/>
                <a:cs typeface="Times New Roman" panose="02020603050405020304" pitchFamily="18" charset="0"/>
              </a:rPr>
              <a:t>CCA</a:t>
            </a:r>
            <a:r>
              <a:rPr lang="en-US" sz="1600" dirty="0">
                <a:solidFill>
                  <a:schemeClr val="accent3">
                    <a:lumMod val="25000"/>
                  </a:schemeClr>
                </a:solidFill>
                <a:latin typeface="Times New Roman" panose="02020603050405020304" pitchFamily="18" charset="0"/>
                <a:cs typeface="Times New Roman" panose="02020603050405020304" pitchFamily="18" charset="0"/>
              </a:rPr>
              <a:t>’</a:t>
            </a:r>
          </a:p>
        </p:txBody>
      </p:sp>
      <p:pic>
        <p:nvPicPr>
          <p:cNvPr id="12" name="Picture 11">
            <a:extLst>
              <a:ext uri="{FF2B5EF4-FFF2-40B4-BE49-F238E27FC236}">
                <a16:creationId xmlns:a16="http://schemas.microsoft.com/office/drawing/2014/main" id="{9CE1F6D6-8BCA-42E0-A6CE-BF07F3E5EA55}"/>
              </a:ext>
            </a:extLst>
          </p:cNvPr>
          <p:cNvPicPr>
            <a:picLocks noChangeAspect="1"/>
          </p:cNvPicPr>
          <p:nvPr/>
        </p:nvPicPr>
        <p:blipFill>
          <a:blip r:embed="rId3"/>
          <a:stretch>
            <a:fillRect/>
          </a:stretch>
        </p:blipFill>
        <p:spPr>
          <a:xfrm>
            <a:off x="1199851" y="2339067"/>
            <a:ext cx="10028374" cy="35621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8688F0-ABF4-4211-87A5-998CD5B5288E}"/>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26</a:t>
            </a:fld>
            <a:endParaRPr lang="en-US"/>
          </a:p>
        </p:txBody>
      </p:sp>
      <p:sp>
        <p:nvSpPr>
          <p:cNvPr id="7" name="Text Placeholder 2">
            <a:extLst>
              <a:ext uri="{FF2B5EF4-FFF2-40B4-BE49-F238E27FC236}">
                <a16:creationId xmlns:a16="http://schemas.microsoft.com/office/drawing/2014/main" id="{2408D32F-8E37-45F3-8AF4-50F44350BEEE}"/>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48E519CF-8748-4D24-BB06-574B33307A57}"/>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Total Payload Mass</a:t>
            </a:r>
          </a:p>
        </p:txBody>
      </p:sp>
      <p:sp>
        <p:nvSpPr>
          <p:cNvPr id="9" name="TextBox 8">
            <a:extLst>
              <a:ext uri="{FF2B5EF4-FFF2-40B4-BE49-F238E27FC236}">
                <a16:creationId xmlns:a16="http://schemas.microsoft.com/office/drawing/2014/main" id="{267E1A8F-19B3-4FBA-9F1C-FCDC09862AD3}"/>
              </a:ext>
            </a:extLst>
          </p:cNvPr>
          <p:cNvSpPr txBox="1"/>
          <p:nvPr/>
        </p:nvSpPr>
        <p:spPr>
          <a:xfrm>
            <a:off x="1106419" y="1596669"/>
            <a:ext cx="10515600" cy="338554"/>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Calculate the total payload carried by boosters from </a:t>
            </a:r>
            <a:r>
              <a:rPr lang="en-US" sz="1600" b="1" dirty="0">
                <a:solidFill>
                  <a:schemeClr val="accent3">
                    <a:lumMod val="25000"/>
                  </a:schemeClr>
                </a:solidFill>
                <a:latin typeface="Times New Roman" panose="02020603050405020304" pitchFamily="18" charset="0"/>
                <a:cs typeface="Times New Roman" panose="02020603050405020304" pitchFamily="18" charset="0"/>
              </a:rPr>
              <a:t>NASA</a:t>
            </a:r>
            <a:r>
              <a:rPr lang="en-US" sz="1600" dirty="0">
                <a:solidFill>
                  <a:schemeClr val="accent3">
                    <a:lumMod val="25000"/>
                  </a:schemeClr>
                </a:solidFill>
                <a:latin typeface="Times New Roman" panose="02020603050405020304" pitchFamily="18" charset="0"/>
                <a:cs typeface="Times New Roman" panose="02020603050405020304" pitchFamily="18" charset="0"/>
              </a:rPr>
              <a:t> as </a:t>
            </a:r>
            <a:r>
              <a:rPr lang="en-US" sz="1600" b="1" dirty="0">
                <a:solidFill>
                  <a:schemeClr val="accent3">
                    <a:lumMod val="25000"/>
                  </a:schemeClr>
                </a:solidFill>
                <a:latin typeface="Times New Roman" panose="02020603050405020304" pitchFamily="18" charset="0"/>
                <a:cs typeface="Times New Roman" panose="02020603050405020304" pitchFamily="18" charset="0"/>
              </a:rPr>
              <a:t>45596</a:t>
            </a:r>
            <a:r>
              <a:rPr lang="en-US" sz="1600" dirty="0">
                <a:solidFill>
                  <a:schemeClr val="accent3">
                    <a:lumMod val="25000"/>
                  </a:schemeClr>
                </a:solidFill>
                <a:latin typeface="Times New Roman" panose="02020603050405020304" pitchFamily="18" charset="0"/>
                <a:cs typeface="Times New Roman" panose="02020603050405020304" pitchFamily="18" charset="0"/>
              </a:rPr>
              <a:t> using the query below</a:t>
            </a:r>
          </a:p>
        </p:txBody>
      </p:sp>
      <p:pic>
        <p:nvPicPr>
          <p:cNvPr id="11" name="Picture 10">
            <a:extLst>
              <a:ext uri="{FF2B5EF4-FFF2-40B4-BE49-F238E27FC236}">
                <a16:creationId xmlns:a16="http://schemas.microsoft.com/office/drawing/2014/main" id="{4B09D27F-4E11-4D33-897D-EB533BCE8F1C}"/>
              </a:ext>
            </a:extLst>
          </p:cNvPr>
          <p:cNvPicPr>
            <a:picLocks noChangeAspect="1"/>
          </p:cNvPicPr>
          <p:nvPr/>
        </p:nvPicPr>
        <p:blipFill>
          <a:blip r:embed="rId3"/>
          <a:stretch>
            <a:fillRect/>
          </a:stretch>
        </p:blipFill>
        <p:spPr>
          <a:xfrm>
            <a:off x="1513367" y="2253006"/>
            <a:ext cx="8840534" cy="38367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F912B3-2218-4742-B893-BC7914A444E4}"/>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27</a:t>
            </a:fld>
            <a:endParaRPr lang="en-US"/>
          </a:p>
        </p:txBody>
      </p:sp>
      <p:sp>
        <p:nvSpPr>
          <p:cNvPr id="7" name="Text Placeholder 2">
            <a:extLst>
              <a:ext uri="{FF2B5EF4-FFF2-40B4-BE49-F238E27FC236}">
                <a16:creationId xmlns:a16="http://schemas.microsoft.com/office/drawing/2014/main" id="{DB505277-3F04-4F61-8DB8-C74D18D66552}"/>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BB39CC9A-2B1B-4346-85BA-C50D50646ED4}"/>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Average Payload Mass by F9 v1.1</a:t>
            </a:r>
          </a:p>
        </p:txBody>
      </p:sp>
      <p:sp>
        <p:nvSpPr>
          <p:cNvPr id="9" name="TextBox 8">
            <a:extLst>
              <a:ext uri="{FF2B5EF4-FFF2-40B4-BE49-F238E27FC236}">
                <a16:creationId xmlns:a16="http://schemas.microsoft.com/office/drawing/2014/main" id="{FB09A3D4-9469-46F8-88C7-49ABE75DD71A}"/>
              </a:ext>
            </a:extLst>
          </p:cNvPr>
          <p:cNvSpPr txBox="1"/>
          <p:nvPr/>
        </p:nvSpPr>
        <p:spPr>
          <a:xfrm>
            <a:off x="1059285" y="1633449"/>
            <a:ext cx="10515600" cy="764312"/>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Calculate the average payload mass carried by booster version </a:t>
            </a:r>
            <a:r>
              <a:rPr lang="en-US" sz="1600" b="1" dirty="0">
                <a:solidFill>
                  <a:schemeClr val="accent3">
                    <a:lumMod val="25000"/>
                  </a:schemeClr>
                </a:solidFill>
                <a:latin typeface="Times New Roman" panose="02020603050405020304" pitchFamily="18" charset="0"/>
                <a:cs typeface="Times New Roman" panose="02020603050405020304" pitchFamily="18" charset="0"/>
              </a:rPr>
              <a:t>F9 v1.1 </a:t>
            </a:r>
            <a:r>
              <a:rPr lang="en-US" sz="1600" dirty="0">
                <a:solidFill>
                  <a:schemeClr val="accent3">
                    <a:lumMod val="25000"/>
                  </a:schemeClr>
                </a:solidFill>
                <a:latin typeface="Times New Roman" panose="02020603050405020304" pitchFamily="18" charset="0"/>
                <a:cs typeface="Times New Roman" panose="02020603050405020304" pitchFamily="18" charset="0"/>
              </a:rPr>
              <a:t>as</a:t>
            </a:r>
            <a:r>
              <a:rPr lang="en-US" sz="1600" b="1" dirty="0">
                <a:solidFill>
                  <a:schemeClr val="accent3">
                    <a:lumMod val="25000"/>
                  </a:schemeClr>
                </a:solidFill>
                <a:latin typeface="Times New Roman" panose="02020603050405020304" pitchFamily="18" charset="0"/>
                <a:cs typeface="Times New Roman" panose="02020603050405020304" pitchFamily="18" charset="0"/>
              </a:rPr>
              <a:t> 2928.4</a:t>
            </a:r>
          </a:p>
          <a:p>
            <a:pPr marL="285750" indent="-285750">
              <a:lnSpc>
                <a:spcPct val="100000"/>
              </a:lnSpc>
              <a:spcBef>
                <a:spcPts val="1400"/>
              </a:spcBef>
              <a:buFont typeface="Wingdings" panose="05000000000000000000" pitchFamily="2" charset="2"/>
              <a:buChar char="ü"/>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98F5A32-5384-473C-B8CE-4AEED2671CE4}"/>
              </a:ext>
            </a:extLst>
          </p:cNvPr>
          <p:cNvPicPr>
            <a:picLocks noChangeAspect="1"/>
          </p:cNvPicPr>
          <p:nvPr/>
        </p:nvPicPr>
        <p:blipFill>
          <a:blip r:embed="rId3"/>
          <a:stretch>
            <a:fillRect/>
          </a:stretch>
        </p:blipFill>
        <p:spPr>
          <a:xfrm>
            <a:off x="1417291" y="2290713"/>
            <a:ext cx="9065315" cy="3799001"/>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D828F7-9EF8-4139-B77D-85AD98A79A22}"/>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28</a:t>
            </a:fld>
            <a:endParaRPr lang="en-US"/>
          </a:p>
        </p:txBody>
      </p:sp>
      <p:sp>
        <p:nvSpPr>
          <p:cNvPr id="7" name="Text Placeholder 2">
            <a:extLst>
              <a:ext uri="{FF2B5EF4-FFF2-40B4-BE49-F238E27FC236}">
                <a16:creationId xmlns:a16="http://schemas.microsoft.com/office/drawing/2014/main" id="{3F33D66C-15F3-4B8A-B87B-EE8131D0DB85}"/>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EF4009EC-51AD-42D3-95CB-5E45C1A082C4}"/>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First Successful Ground Landing Date</a:t>
            </a:r>
          </a:p>
        </p:txBody>
      </p:sp>
      <p:sp>
        <p:nvSpPr>
          <p:cNvPr id="9" name="TextBox 8">
            <a:extLst>
              <a:ext uri="{FF2B5EF4-FFF2-40B4-BE49-F238E27FC236}">
                <a16:creationId xmlns:a16="http://schemas.microsoft.com/office/drawing/2014/main" id="{7B5A13E6-69AA-42A6-94F1-1827F2B1DA79}"/>
              </a:ext>
            </a:extLst>
          </p:cNvPr>
          <p:cNvSpPr txBox="1"/>
          <p:nvPr/>
        </p:nvSpPr>
        <p:spPr>
          <a:xfrm>
            <a:off x="1078140" y="1633449"/>
            <a:ext cx="10515600" cy="338554"/>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can observed that the dates of the first successful landing outcome on ground pad was </a:t>
            </a:r>
            <a:r>
              <a:rPr lang="en-US" sz="1600" b="1" dirty="0">
                <a:solidFill>
                  <a:schemeClr val="accent3">
                    <a:lumMod val="25000"/>
                  </a:schemeClr>
                </a:solidFill>
                <a:latin typeface="Times New Roman" panose="02020603050405020304" pitchFamily="18" charset="0"/>
                <a:cs typeface="Times New Roman" panose="02020603050405020304" pitchFamily="18" charset="0"/>
              </a:rPr>
              <a:t>22nd December 2015</a:t>
            </a:r>
          </a:p>
        </p:txBody>
      </p:sp>
      <p:pic>
        <p:nvPicPr>
          <p:cNvPr id="11" name="Picture 10">
            <a:extLst>
              <a:ext uri="{FF2B5EF4-FFF2-40B4-BE49-F238E27FC236}">
                <a16:creationId xmlns:a16="http://schemas.microsoft.com/office/drawing/2014/main" id="{3AE82ECA-A082-4D11-A211-607504A4F166}"/>
              </a:ext>
            </a:extLst>
          </p:cNvPr>
          <p:cNvPicPr>
            <a:picLocks noChangeAspect="1"/>
          </p:cNvPicPr>
          <p:nvPr/>
        </p:nvPicPr>
        <p:blipFill>
          <a:blip r:embed="rId3"/>
          <a:stretch>
            <a:fillRect/>
          </a:stretch>
        </p:blipFill>
        <p:spPr>
          <a:xfrm>
            <a:off x="1395167" y="2191024"/>
            <a:ext cx="9417377" cy="39175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5372D2-ED4A-4227-945A-49C8A6E5DFA0}"/>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29</a:t>
            </a:fld>
            <a:endParaRPr lang="en-US"/>
          </a:p>
        </p:txBody>
      </p:sp>
      <p:sp>
        <p:nvSpPr>
          <p:cNvPr id="7" name="Text Placeholder 2">
            <a:extLst>
              <a:ext uri="{FF2B5EF4-FFF2-40B4-BE49-F238E27FC236}">
                <a16:creationId xmlns:a16="http://schemas.microsoft.com/office/drawing/2014/main" id="{88133D40-6D81-46F8-A000-0277DFC13135}"/>
              </a:ext>
            </a:extLst>
          </p:cNvPr>
          <p:cNvSpPr txBox="1">
            <a:spLocks/>
          </p:cNvSpPr>
          <p:nvPr/>
        </p:nvSpPr>
        <p:spPr>
          <a:xfrm>
            <a:off x="795336" y="1760817"/>
            <a:ext cx="4257432"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defTabSz="914400">
              <a:spcBef>
                <a:spcPts val="1400"/>
              </a:spcBef>
              <a:spcAft>
                <a:spcPts val="0"/>
              </a:spcAft>
              <a:buClrTx/>
              <a:buSzTx/>
              <a:buFont typeface="Wingdings" panose="05000000000000000000" pitchFamily="2" charset="2"/>
              <a:buChar char="ü"/>
              <a:defRPr/>
            </a:pPr>
            <a:r>
              <a:rPr lang="en-US" sz="1600" dirty="0">
                <a:solidFill>
                  <a:srgbClr val="A5A5A5">
                    <a:lumMod val="25000"/>
                  </a:srgbClr>
                </a:solidFill>
                <a:latin typeface="Times New Roman" panose="02020603050405020304" pitchFamily="18" charset="0"/>
                <a:cs typeface="Times New Roman" panose="02020603050405020304" pitchFamily="18" charset="0"/>
              </a:rPr>
              <a:t>Use </a:t>
            </a:r>
            <a:r>
              <a:rPr lang="en-US" sz="1600" b="1" dirty="0">
                <a:solidFill>
                  <a:srgbClr val="A5A5A5">
                    <a:lumMod val="25000"/>
                  </a:srgbClr>
                </a:solidFill>
                <a:latin typeface="Times New Roman" panose="02020603050405020304" pitchFamily="18" charset="0"/>
                <a:cs typeface="Times New Roman" panose="02020603050405020304" pitchFamily="18" charset="0"/>
              </a:rPr>
              <a:t>WHERE</a:t>
            </a:r>
            <a:r>
              <a:rPr lang="en-US" sz="1600" dirty="0">
                <a:solidFill>
                  <a:srgbClr val="A5A5A5">
                    <a:lumMod val="25000"/>
                  </a:srgbClr>
                </a:solidFill>
                <a:latin typeface="Times New Roman" panose="02020603050405020304" pitchFamily="18" charset="0"/>
                <a:cs typeface="Times New Roman" panose="02020603050405020304" pitchFamily="18" charset="0"/>
              </a:rPr>
              <a:t> clause to filter for boosters which have successfully landed on drone ship and applied the AND condition to determine successful landing with payload mass greater than </a:t>
            </a:r>
            <a:r>
              <a:rPr lang="en-US" sz="1600" b="1" dirty="0">
                <a:solidFill>
                  <a:srgbClr val="A5A5A5">
                    <a:lumMod val="25000"/>
                  </a:srgbClr>
                </a:solidFill>
                <a:latin typeface="Times New Roman" panose="02020603050405020304" pitchFamily="18" charset="0"/>
                <a:cs typeface="Times New Roman" panose="02020603050405020304" pitchFamily="18" charset="0"/>
              </a:rPr>
              <a:t>4000</a:t>
            </a:r>
            <a:r>
              <a:rPr lang="en-US" sz="1600" dirty="0">
                <a:solidFill>
                  <a:srgbClr val="A5A5A5">
                    <a:lumMod val="25000"/>
                  </a:srgbClr>
                </a:solidFill>
                <a:latin typeface="Times New Roman" panose="02020603050405020304" pitchFamily="18" charset="0"/>
                <a:cs typeface="Times New Roman" panose="02020603050405020304" pitchFamily="18" charset="0"/>
              </a:rPr>
              <a:t> but less than </a:t>
            </a:r>
            <a:r>
              <a:rPr lang="en-US" sz="1600" b="1" dirty="0">
                <a:solidFill>
                  <a:srgbClr val="A5A5A5">
                    <a:lumMod val="25000"/>
                  </a:srgbClr>
                </a:solidFill>
                <a:latin typeface="Times New Roman" panose="02020603050405020304" pitchFamily="18" charset="0"/>
                <a:cs typeface="Times New Roman" panose="02020603050405020304" pitchFamily="18" charset="0"/>
              </a:rPr>
              <a:t>6000</a:t>
            </a:r>
          </a:p>
          <a:p>
            <a:pPr defTabSz="914400">
              <a:spcBef>
                <a:spcPts val="1400"/>
              </a:spcBef>
              <a:spcAft>
                <a:spcPts val="0"/>
              </a:spcAft>
              <a:buClrTx/>
              <a:buSzTx/>
              <a:buFont typeface="Wingdings" panose="05000000000000000000" pitchFamily="2" charset="2"/>
              <a:buChar char="ü"/>
              <a:defRPr/>
            </a:pPr>
            <a:endParaRPr lang="en-US" sz="1600" dirty="0">
              <a:solidFill>
                <a:srgbClr val="A5A5A5">
                  <a:lumMod val="25000"/>
                </a:srgb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60E3290-626E-4667-9883-50CED764CA2A}"/>
              </a:ext>
            </a:extLst>
          </p:cNvPr>
          <p:cNvSpPr txBox="1">
            <a:spLocks/>
          </p:cNvSpPr>
          <p:nvPr/>
        </p:nvSpPr>
        <p:spPr>
          <a:xfrm>
            <a:off x="382204" y="861357"/>
            <a:ext cx="1010678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Successful Drone ship Landing with Payload between 4000 and 600</a:t>
            </a:r>
          </a:p>
        </p:txBody>
      </p:sp>
      <p:pic>
        <p:nvPicPr>
          <p:cNvPr id="11" name="Picture 10">
            <a:extLst>
              <a:ext uri="{FF2B5EF4-FFF2-40B4-BE49-F238E27FC236}">
                <a16:creationId xmlns:a16="http://schemas.microsoft.com/office/drawing/2014/main" id="{86E03CD9-63E9-4536-9018-5BADDDAAB85A}"/>
              </a:ext>
            </a:extLst>
          </p:cNvPr>
          <p:cNvPicPr>
            <a:picLocks noChangeAspect="1"/>
          </p:cNvPicPr>
          <p:nvPr/>
        </p:nvPicPr>
        <p:blipFill>
          <a:blip r:embed="rId3"/>
          <a:stretch>
            <a:fillRect/>
          </a:stretch>
        </p:blipFill>
        <p:spPr>
          <a:xfrm>
            <a:off x="5156461" y="1764139"/>
            <a:ext cx="6079947" cy="43445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338779"/>
            <a:ext cx="9937695" cy="490962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 Summary of methodologies</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Collection through API</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Collection with Web Scraping</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Wrangling</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with SQL</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with Data Visualization</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Interactive Visual Analytics with Folium</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Machine Learning Prediction</a:t>
            </a:r>
          </a:p>
          <a:p>
            <a:pPr algn="just">
              <a:lnSpc>
                <a:spcPct val="100000"/>
              </a:lnSpc>
              <a:spcBef>
                <a:spcPts val="12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 Summary of all results</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Exploratory Data Analysis result</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Interactive analytics in screenshots</a:t>
            </a:r>
          </a:p>
          <a:p>
            <a:pPr lvl="1" algn="just">
              <a:lnSpc>
                <a:spcPct val="100000"/>
              </a:lnSpc>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Predictive Analytics result</a:t>
            </a:r>
          </a:p>
          <a:p>
            <a:pPr algn="just">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78973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7DB8DD-701D-483C-AEE9-5627CD233B1A}"/>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30</a:t>
            </a:fld>
            <a:endParaRPr lang="en-US"/>
          </a:p>
        </p:txBody>
      </p:sp>
      <p:sp>
        <p:nvSpPr>
          <p:cNvPr id="7" name="Text Placeholder 2">
            <a:extLst>
              <a:ext uri="{FF2B5EF4-FFF2-40B4-BE49-F238E27FC236}">
                <a16:creationId xmlns:a16="http://schemas.microsoft.com/office/drawing/2014/main" id="{E5F6B9D0-97DA-4635-BBBF-12025A7E8F9E}"/>
              </a:ext>
            </a:extLst>
          </p:cNvPr>
          <p:cNvSpPr txBox="1">
            <a:spLocks/>
          </p:cNvSpPr>
          <p:nvPr/>
        </p:nvSpPr>
        <p:spPr>
          <a:xfrm>
            <a:off x="1123093" y="1572281"/>
            <a:ext cx="10349328" cy="19053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Wingdings" panose="05000000000000000000" pitchFamily="2" charset="2"/>
              <a:buChar char="ü"/>
              <a:tabLst/>
              <a:defRPr/>
            </a:pPr>
            <a:r>
              <a:rPr lang="en-US" sz="1600" dirty="0">
                <a:solidFill>
                  <a:prstClr val="black"/>
                </a:solidFill>
                <a:latin typeface="Times New Roman" panose="02020603050405020304" pitchFamily="18" charset="0"/>
                <a:cs typeface="Times New Roman" panose="02020603050405020304" pitchFamily="18" charset="0"/>
              </a:rPr>
              <a:t>U</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 </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magic module</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like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to filter for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WHERE</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Mission Outcome was a success or a failure. </a:t>
            </a:r>
          </a:p>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defTabSz="914400">
              <a:spcBef>
                <a:spcPts val="1400"/>
              </a:spcBef>
              <a:spcAft>
                <a:spcPts val="0"/>
              </a:spcAft>
              <a:buClrTx/>
              <a:buSzTx/>
              <a:buFont typeface="Wingdings" panose="05000000000000000000" pitchFamily="2" charset="2"/>
              <a:buChar char="ü"/>
              <a:defRPr/>
            </a:pPr>
            <a:endParaRPr lang="en-US" sz="1600" dirty="0">
              <a:solidFill>
                <a:srgbClr val="A5A5A5">
                  <a:lumMod val="25000"/>
                </a:srgb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78F6E652-FEA4-474D-9674-31746F8B842C}"/>
              </a:ext>
            </a:extLst>
          </p:cNvPr>
          <p:cNvSpPr txBox="1">
            <a:spLocks/>
          </p:cNvSpPr>
          <p:nvPr/>
        </p:nvSpPr>
        <p:spPr>
          <a:xfrm>
            <a:off x="382204" y="861357"/>
            <a:ext cx="1010678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Total Number of Successful and Failure Mission Outcomes</a:t>
            </a:r>
          </a:p>
        </p:txBody>
      </p:sp>
      <p:pic>
        <p:nvPicPr>
          <p:cNvPr id="10" name="Picture 9">
            <a:extLst>
              <a:ext uri="{FF2B5EF4-FFF2-40B4-BE49-F238E27FC236}">
                <a16:creationId xmlns:a16="http://schemas.microsoft.com/office/drawing/2014/main" id="{6A3D1D7E-86C1-494C-A4D3-F4E3FE2C3F6C}"/>
              </a:ext>
            </a:extLst>
          </p:cNvPr>
          <p:cNvPicPr>
            <a:picLocks noChangeAspect="1"/>
          </p:cNvPicPr>
          <p:nvPr/>
        </p:nvPicPr>
        <p:blipFill rotWithShape="1">
          <a:blip r:embed="rId3"/>
          <a:srcRect r="1653" b="3029"/>
          <a:stretch/>
        </p:blipFill>
        <p:spPr>
          <a:xfrm>
            <a:off x="1754254" y="2111604"/>
            <a:ext cx="7362685" cy="41367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A28ED4E-6E2A-4226-9961-FC330ED7BE1A}"/>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31</a:t>
            </a:fld>
            <a:endParaRPr lang="en-US"/>
          </a:p>
        </p:txBody>
      </p:sp>
      <p:sp>
        <p:nvSpPr>
          <p:cNvPr id="7" name="Text Placeholder 2">
            <a:extLst>
              <a:ext uri="{FF2B5EF4-FFF2-40B4-BE49-F238E27FC236}">
                <a16:creationId xmlns:a16="http://schemas.microsoft.com/office/drawing/2014/main" id="{F8C18A08-0EAA-43FD-A474-FC85EDFCB8B7}"/>
              </a:ext>
            </a:extLst>
          </p:cNvPr>
          <p:cNvSpPr txBox="1">
            <a:spLocks/>
          </p:cNvSpPr>
          <p:nvPr/>
        </p:nvSpPr>
        <p:spPr>
          <a:xfrm>
            <a:off x="1115847" y="1655128"/>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Wingdings" panose="05000000000000000000" pitchFamily="2" charset="2"/>
              <a:buChar char="ü"/>
              <a:tabLst/>
              <a:defRPr/>
            </a:pPr>
            <a:r>
              <a:rPr lang="en-US" sz="1600" dirty="0">
                <a:solidFill>
                  <a:prstClr val="black"/>
                </a:solidFill>
                <a:latin typeface="Times New Roman" panose="02020603050405020304" pitchFamily="18" charset="0"/>
                <a:cs typeface="Times New Roman" panose="02020603050405020304" pitchFamily="18" charset="0"/>
              </a:rPr>
              <a:t>Use a subquery to list the names of the </a:t>
            </a:r>
            <a:r>
              <a:rPr lang="en-US" sz="1600" b="1" dirty="0" err="1">
                <a:solidFill>
                  <a:prstClr val="black"/>
                </a:solidFill>
                <a:latin typeface="Times New Roman" panose="02020603050405020304" pitchFamily="18" charset="0"/>
                <a:cs typeface="Times New Roman" panose="02020603050405020304" pitchFamily="18" charset="0"/>
              </a:rPr>
              <a:t>booster_version</a:t>
            </a:r>
            <a:r>
              <a:rPr lang="en-US" sz="1600" b="1" dirty="0">
                <a:solidFill>
                  <a:prstClr val="black"/>
                </a:solidFill>
                <a:latin typeface="Times New Roman" panose="02020603050405020304" pitchFamily="18" charset="0"/>
                <a:cs typeface="Times New Roman" panose="02020603050405020304" pitchFamily="18" charset="0"/>
              </a:rPr>
              <a:t> </a:t>
            </a:r>
            <a:r>
              <a:rPr lang="en-US" sz="1600" dirty="0">
                <a:solidFill>
                  <a:prstClr val="black"/>
                </a:solidFill>
                <a:latin typeface="Times New Roman" panose="02020603050405020304" pitchFamily="18" charset="0"/>
                <a:cs typeface="Times New Roman" panose="02020603050405020304" pitchFamily="18" charset="0"/>
              </a:rPr>
              <a:t>which has carried the maximum payload mass as MAX(</a:t>
            </a:r>
            <a:r>
              <a:rPr lang="en-US" sz="1600" dirty="0" err="1">
                <a:solidFill>
                  <a:prstClr val="black"/>
                </a:solidFill>
                <a:latin typeface="Times New Roman" panose="02020603050405020304" pitchFamily="18" charset="0"/>
                <a:cs typeface="Times New Roman" panose="02020603050405020304" pitchFamily="18" charset="0"/>
              </a:rPr>
              <a:t>PayLoadMassKG</a:t>
            </a:r>
            <a:r>
              <a:rPr lang="en-US" sz="1600" dirty="0">
                <a:solidFill>
                  <a:prstClr val="black"/>
                </a:solidFill>
                <a:latin typeface="Times New Roman" panose="02020603050405020304" pitchFamily="18" charset="0"/>
                <a:cs typeface="Times New Roman" panose="02020603050405020304" pitchFamily="18" charset="0"/>
              </a:rPr>
              <a:t>) from SpaceX then ORDERED BY </a:t>
            </a:r>
            <a:r>
              <a:rPr lang="en-US" sz="1600" dirty="0" err="1">
                <a:solidFill>
                  <a:prstClr val="black"/>
                </a:solidFill>
                <a:latin typeface="Times New Roman" panose="02020603050405020304" pitchFamily="18" charset="0"/>
                <a:cs typeface="Times New Roman" panose="02020603050405020304" pitchFamily="18" charset="0"/>
              </a:rPr>
              <a:t>BoosterVersion</a:t>
            </a:r>
            <a:endParaRPr lang="en-US" sz="1600" dirty="0">
              <a:solidFill>
                <a:srgbClr val="A5A5A5">
                  <a:lumMod val="25000"/>
                </a:srgb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0F10FFF-8DB5-4D97-A75F-9DA80B17280F}"/>
              </a:ext>
            </a:extLst>
          </p:cNvPr>
          <p:cNvSpPr txBox="1">
            <a:spLocks/>
          </p:cNvSpPr>
          <p:nvPr/>
        </p:nvSpPr>
        <p:spPr>
          <a:xfrm>
            <a:off x="382204" y="861357"/>
            <a:ext cx="1010678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Boosters Carried Maximum Payload</a:t>
            </a:r>
          </a:p>
        </p:txBody>
      </p:sp>
      <p:pic>
        <p:nvPicPr>
          <p:cNvPr id="10" name="Picture 9">
            <a:extLst>
              <a:ext uri="{FF2B5EF4-FFF2-40B4-BE49-F238E27FC236}">
                <a16:creationId xmlns:a16="http://schemas.microsoft.com/office/drawing/2014/main" id="{38B7A73B-D568-4A72-A5F9-1439F7791D66}"/>
              </a:ext>
            </a:extLst>
          </p:cNvPr>
          <p:cNvPicPr>
            <a:picLocks noChangeAspect="1"/>
          </p:cNvPicPr>
          <p:nvPr/>
        </p:nvPicPr>
        <p:blipFill>
          <a:blip r:embed="rId3"/>
          <a:stretch>
            <a:fillRect/>
          </a:stretch>
        </p:blipFill>
        <p:spPr>
          <a:xfrm>
            <a:off x="5854044" y="1212259"/>
            <a:ext cx="5495827"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25637E-A167-4633-9FBC-47B590B5A0E9}"/>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32</a:t>
            </a:fld>
            <a:endParaRPr lang="en-US"/>
          </a:p>
        </p:txBody>
      </p:sp>
      <p:sp>
        <p:nvSpPr>
          <p:cNvPr id="7" name="Text Placeholder 2">
            <a:extLst>
              <a:ext uri="{FF2B5EF4-FFF2-40B4-BE49-F238E27FC236}">
                <a16:creationId xmlns:a16="http://schemas.microsoft.com/office/drawing/2014/main" id="{5F531017-F6E1-416D-82CA-1B11A31A47EA}"/>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BEFC81D-443F-405C-BCEF-9F7B08E5F399}"/>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2015 Launch Records </a:t>
            </a:r>
          </a:p>
        </p:txBody>
      </p:sp>
      <p:sp>
        <p:nvSpPr>
          <p:cNvPr id="9" name="TextBox 8">
            <a:extLst>
              <a:ext uri="{FF2B5EF4-FFF2-40B4-BE49-F238E27FC236}">
                <a16:creationId xmlns:a16="http://schemas.microsoft.com/office/drawing/2014/main" id="{2B168A78-F99C-4A53-ADC7-51E4C5F2CF5F}"/>
              </a:ext>
            </a:extLst>
          </p:cNvPr>
          <p:cNvSpPr txBox="1"/>
          <p:nvPr/>
        </p:nvSpPr>
        <p:spPr>
          <a:xfrm>
            <a:off x="1087566" y="1633449"/>
            <a:ext cx="10073770" cy="1010533"/>
          </a:xfrm>
          <a:prstGeom prst="rect">
            <a:avLst/>
          </a:prstGeom>
          <a:noFill/>
        </p:spPr>
        <p:txBody>
          <a:bodyPr wrap="square">
            <a:spAutoFit/>
          </a:bodyPr>
          <a:lstStyle/>
          <a:p>
            <a:pPr marL="285750"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 used a combinations of the </a:t>
            </a:r>
            <a:r>
              <a:rPr lang="en-US" sz="1600" b="1" dirty="0">
                <a:solidFill>
                  <a:schemeClr val="accent3">
                    <a:lumMod val="25000"/>
                  </a:schemeClr>
                </a:solidFill>
                <a:latin typeface="Times New Roman" panose="02020603050405020304" pitchFamily="18" charset="0"/>
                <a:cs typeface="Times New Roman" panose="02020603050405020304" pitchFamily="18" charset="0"/>
              </a:rPr>
              <a:t>WHERE</a:t>
            </a:r>
            <a:r>
              <a:rPr lang="en-US" sz="1600" dirty="0">
                <a:solidFill>
                  <a:schemeClr val="accent3">
                    <a:lumMod val="25000"/>
                  </a:schemeClr>
                </a:solidFill>
                <a:latin typeface="Times New Roman" panose="02020603050405020304" pitchFamily="18" charset="0"/>
                <a:cs typeface="Times New Roman" panose="02020603050405020304" pitchFamily="18" charset="0"/>
              </a:rPr>
              <a:t> clause, </a:t>
            </a:r>
            <a:r>
              <a:rPr lang="en-US" sz="1600" b="1" dirty="0">
                <a:solidFill>
                  <a:schemeClr val="accent3">
                    <a:lumMod val="25000"/>
                  </a:schemeClr>
                </a:solidFill>
                <a:latin typeface="Times New Roman" panose="02020603050405020304" pitchFamily="18" charset="0"/>
                <a:cs typeface="Times New Roman" panose="02020603050405020304" pitchFamily="18" charset="0"/>
              </a:rPr>
              <a:t>LIKE</a:t>
            </a:r>
            <a:r>
              <a:rPr lang="en-US" sz="1600" dirty="0">
                <a:solidFill>
                  <a:schemeClr val="accent3">
                    <a:lumMod val="25000"/>
                  </a:schemeClr>
                </a:solidFill>
                <a:latin typeface="Times New Roman" panose="02020603050405020304" pitchFamily="18" charset="0"/>
                <a:cs typeface="Times New Roman" panose="02020603050405020304" pitchFamily="18" charset="0"/>
              </a:rPr>
              <a:t>, </a:t>
            </a:r>
            <a:r>
              <a:rPr lang="en-US" sz="1600" b="1" dirty="0">
                <a:solidFill>
                  <a:schemeClr val="accent3">
                    <a:lumMod val="25000"/>
                  </a:schemeClr>
                </a:solidFill>
                <a:latin typeface="Times New Roman" panose="02020603050405020304" pitchFamily="18" charset="0"/>
                <a:cs typeface="Times New Roman" panose="02020603050405020304" pitchFamily="18" charset="0"/>
              </a:rPr>
              <a:t>AND</a:t>
            </a:r>
            <a:r>
              <a:rPr lang="en-US" sz="1600" dirty="0">
                <a:solidFill>
                  <a:schemeClr val="accent3">
                    <a:lumMod val="25000"/>
                  </a:schemeClr>
                </a:solidFill>
                <a:latin typeface="Times New Roman" panose="02020603050405020304" pitchFamily="18" charset="0"/>
                <a:cs typeface="Times New Roman" panose="02020603050405020304" pitchFamily="18" charset="0"/>
              </a:rPr>
              <a:t>, and </a:t>
            </a:r>
            <a:r>
              <a:rPr lang="en-US" sz="1600" b="1" dirty="0">
                <a:solidFill>
                  <a:schemeClr val="accent3">
                    <a:lumMod val="25000"/>
                  </a:schemeClr>
                </a:solidFill>
                <a:latin typeface="Times New Roman" panose="02020603050405020304" pitchFamily="18" charset="0"/>
                <a:cs typeface="Times New Roman" panose="02020603050405020304" pitchFamily="18" charset="0"/>
              </a:rPr>
              <a:t>BETWEEN</a:t>
            </a:r>
            <a:r>
              <a:rPr lang="en-US" sz="1600" dirty="0">
                <a:solidFill>
                  <a:schemeClr val="accent3">
                    <a:lumMod val="25000"/>
                  </a:schemeClr>
                </a:solidFill>
                <a:latin typeface="Times New Roman" panose="02020603050405020304" pitchFamily="18" charset="0"/>
                <a:cs typeface="Times New Roman" panose="02020603050405020304" pitchFamily="18" charset="0"/>
              </a:rPr>
              <a:t> conditions to filter for failed landing outcomes in drone ship, their booster versions, and launch site names for year 2015</a:t>
            </a:r>
          </a:p>
          <a:p>
            <a:pPr marL="285750" indent="-285750">
              <a:lnSpc>
                <a:spcPct val="100000"/>
              </a:lnSpc>
              <a:spcBef>
                <a:spcPts val="1400"/>
              </a:spcBef>
              <a:buFont typeface="Wingdings" panose="05000000000000000000" pitchFamily="2" charset="2"/>
              <a:buChar char="ü"/>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43FC2FB-0267-40E4-ACB5-50A2830B3E3F}"/>
              </a:ext>
            </a:extLst>
          </p:cNvPr>
          <p:cNvPicPr>
            <a:picLocks noChangeAspect="1"/>
          </p:cNvPicPr>
          <p:nvPr/>
        </p:nvPicPr>
        <p:blipFill>
          <a:blip r:embed="rId3"/>
          <a:stretch>
            <a:fillRect/>
          </a:stretch>
        </p:blipFill>
        <p:spPr>
          <a:xfrm>
            <a:off x="1719707" y="2479382"/>
            <a:ext cx="8442387" cy="362931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F4826A-FCB0-4ACD-AE04-BE7A61839D13}"/>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077BC2DC-0BE8-4073-BE41-F3A42AD247A3}"/>
              </a:ext>
            </a:extLst>
          </p:cNvPr>
          <p:cNvSpPr txBox="1">
            <a:spLocks/>
          </p:cNvSpPr>
          <p:nvPr/>
        </p:nvSpPr>
        <p:spPr>
          <a:xfrm>
            <a:off x="382204" y="861357"/>
            <a:ext cx="1010678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Rank Landing Outcomes between 2010-06-04 and 2017-03-20</a:t>
            </a:r>
          </a:p>
        </p:txBody>
      </p:sp>
      <p:sp>
        <p:nvSpPr>
          <p:cNvPr id="10" name="TextBox 9">
            <a:extLst>
              <a:ext uri="{FF2B5EF4-FFF2-40B4-BE49-F238E27FC236}">
                <a16:creationId xmlns:a16="http://schemas.microsoft.com/office/drawing/2014/main" id="{F2EB637E-5A3F-46A9-9D51-58227A4825DA}"/>
              </a:ext>
            </a:extLst>
          </p:cNvPr>
          <p:cNvSpPr txBox="1"/>
          <p:nvPr/>
        </p:nvSpPr>
        <p:spPr>
          <a:xfrm>
            <a:off x="1016524" y="1557832"/>
            <a:ext cx="4441596" cy="2445798"/>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selected Landing outcomes and the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COUNT</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landing outcomes from the data and used the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WHERE</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clause to filter for landing outcomes </a:t>
            </a:r>
            <a:r>
              <a:rPr lang="en-US" sz="1600" b="0" dirty="0">
                <a:solidFill>
                  <a:prstClr val="black"/>
                </a:solidFill>
                <a:latin typeface="Times New Roman" panose="02020603050405020304" pitchFamily="18" charset="0"/>
                <a:cs typeface="Times New Roman" panose="02020603050405020304" pitchFamily="18" charset="0"/>
              </a:rPr>
              <a:t>between</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2010-06-04 to 2010-03-20</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9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applied the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GROUP BY </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clause to group the landing outcomes and the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ORDER BY </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clause to order the grouped landing outcome in descending order.</a:t>
            </a:r>
          </a:p>
          <a:p>
            <a:pPr marL="285750" marR="0" lvl="0" indent="-285750" algn="l" defTabSz="914400" rtl="0" eaLnBrk="1" fontAlgn="auto" latinLnBrk="0" hangingPunct="1">
              <a:lnSpc>
                <a:spcPct val="90000"/>
              </a:lnSpc>
              <a:spcBef>
                <a:spcPts val="140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0E78874-9FBB-42D3-B574-56D77813BE13}"/>
              </a:ext>
            </a:extLst>
          </p:cNvPr>
          <p:cNvPicPr>
            <a:picLocks noChangeAspect="1"/>
          </p:cNvPicPr>
          <p:nvPr/>
        </p:nvPicPr>
        <p:blipFill>
          <a:blip r:embed="rId3"/>
          <a:stretch>
            <a:fillRect/>
          </a:stretch>
        </p:blipFill>
        <p:spPr>
          <a:xfrm>
            <a:off x="5561814" y="1410406"/>
            <a:ext cx="5654095" cy="46887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CCEDB-1878-40C2-88C9-D5F59A12AC4C}"/>
              </a:ext>
            </a:extLst>
          </p:cNvPr>
          <p:cNvPicPr>
            <a:picLocks noChangeAspect="1"/>
          </p:cNvPicPr>
          <p:nvPr/>
        </p:nvPicPr>
        <p:blipFill>
          <a:blip r:embed="rId3"/>
          <a:stretch>
            <a:fillRect/>
          </a:stretch>
        </p:blipFill>
        <p:spPr>
          <a:xfrm>
            <a:off x="818148" y="753979"/>
            <a:ext cx="10539663" cy="5438274"/>
          </a:xfrm>
          <a:prstGeom prst="rect">
            <a:avLst/>
          </a:prstGeom>
        </p:spPr>
      </p:pic>
      <p:sp>
        <p:nvSpPr>
          <p:cNvPr id="4" name="Rectangle: Rounded Corners 3">
            <a:extLst>
              <a:ext uri="{FF2B5EF4-FFF2-40B4-BE49-F238E27FC236}">
                <a16:creationId xmlns:a16="http://schemas.microsoft.com/office/drawing/2014/main" id="{D767C46B-9C22-4643-A950-B2E346ED2E63}"/>
              </a:ext>
            </a:extLst>
          </p:cNvPr>
          <p:cNvSpPr/>
          <p:nvPr/>
        </p:nvSpPr>
        <p:spPr>
          <a:xfrm>
            <a:off x="3474438" y="2638926"/>
            <a:ext cx="4636169" cy="1668379"/>
          </a:xfrm>
          <a:prstGeom prst="round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badi" panose="020B0604020104020204" pitchFamily="34" charset="0"/>
              </a:rPr>
              <a:t>     Launch Sites Proximities Analysis</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27161F-C81E-490D-8BF4-FDA9400737CC}"/>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35</a:t>
            </a:fld>
            <a:endParaRPr lang="en-US"/>
          </a:p>
        </p:txBody>
      </p:sp>
      <p:sp>
        <p:nvSpPr>
          <p:cNvPr id="7" name="Text Placeholder 2">
            <a:extLst>
              <a:ext uri="{FF2B5EF4-FFF2-40B4-BE49-F238E27FC236}">
                <a16:creationId xmlns:a16="http://schemas.microsoft.com/office/drawing/2014/main" id="{CAFEB4A4-1F5F-49CE-B5B1-A84B9DDC50B8}"/>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6783BB0B-D346-4718-8EFA-B5A67C491AC5}"/>
              </a:ext>
            </a:extLst>
          </p:cNvPr>
          <p:cNvSpPr txBox="1">
            <a:spLocks/>
          </p:cNvSpPr>
          <p:nvPr/>
        </p:nvSpPr>
        <p:spPr>
          <a:xfrm>
            <a:off x="386523" y="889945"/>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All Launch Sites Global Map Markers</a:t>
            </a:r>
          </a:p>
        </p:txBody>
      </p:sp>
      <p:pic>
        <p:nvPicPr>
          <p:cNvPr id="11" name="Content Placeholder 5">
            <a:extLst>
              <a:ext uri="{FF2B5EF4-FFF2-40B4-BE49-F238E27FC236}">
                <a16:creationId xmlns:a16="http://schemas.microsoft.com/office/drawing/2014/main" id="{8E119528-7A0E-4DA9-B41F-7F8D6D195A2B}"/>
              </a:ext>
            </a:extLst>
          </p:cNvPr>
          <p:cNvPicPr>
            <a:picLocks noChangeAspect="1"/>
          </p:cNvPicPr>
          <p:nvPr/>
        </p:nvPicPr>
        <p:blipFill>
          <a:blip r:embed="rId3"/>
          <a:stretch>
            <a:fillRect/>
          </a:stretch>
        </p:blipFill>
        <p:spPr>
          <a:xfrm>
            <a:off x="795336" y="1556083"/>
            <a:ext cx="10601328" cy="45750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D134FF-09E5-4BD7-ABED-F7AA98DB34A9}"/>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36</a:t>
            </a:fld>
            <a:endParaRPr lang="en-US"/>
          </a:p>
        </p:txBody>
      </p:sp>
      <p:sp>
        <p:nvSpPr>
          <p:cNvPr id="7" name="Text Placeholder 2">
            <a:extLst>
              <a:ext uri="{FF2B5EF4-FFF2-40B4-BE49-F238E27FC236}">
                <a16:creationId xmlns:a16="http://schemas.microsoft.com/office/drawing/2014/main" id="{CB6364F4-90A4-4D42-BBAE-8C5A936750D6}"/>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8560198B-09F6-4F39-A660-B8A3D2D90076}"/>
              </a:ext>
            </a:extLst>
          </p:cNvPr>
          <p:cNvSpPr txBox="1">
            <a:spLocks/>
          </p:cNvSpPr>
          <p:nvPr/>
        </p:nvSpPr>
        <p:spPr>
          <a:xfrm>
            <a:off x="386523" y="889945"/>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Markers showing Launch sites with Color Labels</a:t>
            </a:r>
          </a:p>
        </p:txBody>
      </p:sp>
      <p:pic>
        <p:nvPicPr>
          <p:cNvPr id="11" name="Content Placeholder 3">
            <a:extLst>
              <a:ext uri="{FF2B5EF4-FFF2-40B4-BE49-F238E27FC236}">
                <a16:creationId xmlns:a16="http://schemas.microsoft.com/office/drawing/2014/main" id="{A141F006-4828-4186-94B5-8C5C6D803841}"/>
              </a:ext>
            </a:extLst>
          </p:cNvPr>
          <p:cNvPicPr>
            <a:picLocks noChangeAspect="1"/>
          </p:cNvPicPr>
          <p:nvPr/>
        </p:nvPicPr>
        <p:blipFill>
          <a:blip r:embed="rId3"/>
          <a:stretch>
            <a:fillRect/>
          </a:stretch>
        </p:blipFill>
        <p:spPr>
          <a:xfrm>
            <a:off x="770011" y="1428884"/>
            <a:ext cx="10626653" cy="473624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B8C22D-4173-484D-97DC-9AED3492C26B}"/>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37</a:t>
            </a:fld>
            <a:endParaRPr lang="en-US"/>
          </a:p>
        </p:txBody>
      </p:sp>
      <p:sp>
        <p:nvSpPr>
          <p:cNvPr id="7" name="Text Placeholder 2">
            <a:extLst>
              <a:ext uri="{FF2B5EF4-FFF2-40B4-BE49-F238E27FC236}">
                <a16:creationId xmlns:a16="http://schemas.microsoft.com/office/drawing/2014/main" id="{7710D06B-AA90-4838-8E3D-334124AA80F9}"/>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4B1FBE0-0707-4EF9-AC85-8A346B01DB89}"/>
              </a:ext>
            </a:extLst>
          </p:cNvPr>
          <p:cNvSpPr txBox="1">
            <a:spLocks/>
          </p:cNvSpPr>
          <p:nvPr/>
        </p:nvSpPr>
        <p:spPr>
          <a:xfrm>
            <a:off x="387072" y="823380"/>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Launch Site distance to landmarks</a:t>
            </a:r>
          </a:p>
        </p:txBody>
      </p:sp>
      <p:pic>
        <p:nvPicPr>
          <p:cNvPr id="11" name="Content Placeholder 3">
            <a:extLst>
              <a:ext uri="{FF2B5EF4-FFF2-40B4-BE49-F238E27FC236}">
                <a16:creationId xmlns:a16="http://schemas.microsoft.com/office/drawing/2014/main" id="{2CE9DA6B-0A5A-423D-91A4-4838C667D918}"/>
              </a:ext>
            </a:extLst>
          </p:cNvPr>
          <p:cNvPicPr>
            <a:picLocks noChangeAspect="1"/>
          </p:cNvPicPr>
          <p:nvPr/>
        </p:nvPicPr>
        <p:blipFill>
          <a:blip r:embed="rId3"/>
          <a:stretch>
            <a:fillRect/>
          </a:stretch>
        </p:blipFill>
        <p:spPr>
          <a:xfrm>
            <a:off x="795336" y="1362319"/>
            <a:ext cx="10479122" cy="47657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1AC4C-EAAF-4134-9ADB-A6DB887A3B82}"/>
              </a:ext>
            </a:extLst>
          </p:cNvPr>
          <p:cNvPicPr>
            <a:picLocks noChangeAspect="1"/>
          </p:cNvPicPr>
          <p:nvPr/>
        </p:nvPicPr>
        <p:blipFill>
          <a:blip r:embed="rId3"/>
          <a:stretch>
            <a:fillRect/>
          </a:stretch>
        </p:blipFill>
        <p:spPr>
          <a:xfrm>
            <a:off x="770021" y="721895"/>
            <a:ext cx="10651957" cy="5438274"/>
          </a:xfrm>
          <a:prstGeom prst="rect">
            <a:avLst/>
          </a:prstGeom>
        </p:spPr>
      </p:pic>
      <p:sp>
        <p:nvSpPr>
          <p:cNvPr id="6" name="Rectangle: Rounded Corners 5">
            <a:extLst>
              <a:ext uri="{FF2B5EF4-FFF2-40B4-BE49-F238E27FC236}">
                <a16:creationId xmlns:a16="http://schemas.microsoft.com/office/drawing/2014/main" id="{E011ED95-AC7F-4004-86DA-AE9C79050D0D}"/>
              </a:ext>
            </a:extLst>
          </p:cNvPr>
          <p:cNvSpPr/>
          <p:nvPr/>
        </p:nvSpPr>
        <p:spPr>
          <a:xfrm>
            <a:off x="2807368" y="2562725"/>
            <a:ext cx="5534527" cy="1732549"/>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latin typeface="Abadi" panose="020B0604020104020204" pitchFamily="34" charset="0"/>
            </a:endParaRPr>
          </a:p>
          <a:p>
            <a:pPr algn="ctr"/>
            <a:r>
              <a:rPr lang="en-US" sz="4000" dirty="0">
                <a:solidFill>
                  <a:schemeClr val="tx1"/>
                </a:solidFill>
                <a:latin typeface="Abadi" panose="020B0604020104020204" pitchFamily="34" charset="0"/>
              </a:rPr>
              <a:t>Build a Dashboard with Plotly Dash </a:t>
            </a:r>
          </a:p>
          <a:p>
            <a:pPr algn="ctr"/>
            <a:endParaRPr lang="en-US" sz="4000" dirty="0">
              <a:solidFill>
                <a:schemeClr val="tx1"/>
              </a:solidFill>
              <a:latin typeface="Abadi" panose="020B0604020104020204" pitchFamily="34" charset="0"/>
            </a:endParaRP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1B2494F-F779-42B8-A46B-66A9F46352E1}"/>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39</a:t>
            </a:fld>
            <a:endParaRPr lang="en-US"/>
          </a:p>
        </p:txBody>
      </p:sp>
      <p:sp>
        <p:nvSpPr>
          <p:cNvPr id="7" name="Text Placeholder 2">
            <a:extLst>
              <a:ext uri="{FF2B5EF4-FFF2-40B4-BE49-F238E27FC236}">
                <a16:creationId xmlns:a16="http://schemas.microsoft.com/office/drawing/2014/main" id="{5DD02511-327F-4651-B6D9-8ADA7AD31CB8}"/>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D643F16-2005-433F-AB9D-97402A157F56}"/>
              </a:ext>
            </a:extLst>
          </p:cNvPr>
          <p:cNvSpPr txBox="1">
            <a:spLocks/>
          </p:cNvSpPr>
          <p:nvPr/>
        </p:nvSpPr>
        <p:spPr>
          <a:xfrm>
            <a:off x="386523" y="889945"/>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Pie chart showing the success percentage achieved by each launch site</a:t>
            </a:r>
          </a:p>
        </p:txBody>
      </p:sp>
      <p:pic>
        <p:nvPicPr>
          <p:cNvPr id="11" name="Content Placeholder 3">
            <a:extLst>
              <a:ext uri="{FF2B5EF4-FFF2-40B4-BE49-F238E27FC236}">
                <a16:creationId xmlns:a16="http://schemas.microsoft.com/office/drawing/2014/main" id="{CA07C396-76FA-46C9-A0F3-CA7380559014}"/>
              </a:ext>
            </a:extLst>
          </p:cNvPr>
          <p:cNvPicPr>
            <a:picLocks noChangeAspect="1"/>
          </p:cNvPicPr>
          <p:nvPr/>
        </p:nvPicPr>
        <p:blipFill>
          <a:blip r:embed="rId3"/>
          <a:stretch>
            <a:fillRect/>
          </a:stretch>
        </p:blipFill>
        <p:spPr>
          <a:xfrm>
            <a:off x="952107" y="1454291"/>
            <a:ext cx="10350631"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0943" y="88900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0654" y="1569256"/>
            <a:ext cx="10097560" cy="4204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 Project background and context</a:t>
            </a:r>
          </a:p>
          <a:p>
            <a:pPr lvl="1" algn="just">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Space X advertises </a:t>
            </a:r>
            <a:r>
              <a:rPr lang="en-US" sz="1600" b="1" dirty="0">
                <a:solidFill>
                  <a:schemeClr val="accent3">
                    <a:lumMod val="25000"/>
                  </a:schemeClr>
                </a:solidFill>
                <a:latin typeface="Times New Roman" panose="02020603050405020304" pitchFamily="18" charset="0"/>
                <a:cs typeface="Times New Roman" panose="02020603050405020304" pitchFamily="18" charset="0"/>
              </a:rPr>
              <a:t>Falcon 9 rocket </a:t>
            </a:r>
            <a:r>
              <a:rPr lang="en-US" sz="1600" dirty="0">
                <a:solidFill>
                  <a:schemeClr val="accent3">
                    <a:lumMod val="25000"/>
                  </a:schemeClr>
                </a:solidFill>
                <a:latin typeface="Times New Roman" panose="02020603050405020304" pitchFamily="18" charset="0"/>
                <a:cs typeface="Times New Roman" panose="02020603050405020304" pitchFamily="18" charset="0"/>
              </a:rPr>
              <a:t>launches on its website for 62 million dollars; other providers charge up to 165 million dollars each; much of the savings is due to SpaceX's ability to reuse the first stage.</a:t>
            </a:r>
          </a:p>
          <a:p>
            <a:pPr lvl="1" algn="just">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As a result, if I can predict whether the first stage will land, I can calculate the cost of a launch. This data can be used if another company wants to compete with Space X for a rocket launch. The project's goal is to build a machine learning pipeline that can predict whether the first stage will successfully land.</a:t>
            </a:r>
          </a:p>
          <a:p>
            <a:pPr>
              <a:spcBef>
                <a:spcPts val="12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 Problems I’m going to solve</a:t>
            </a:r>
          </a:p>
          <a:p>
            <a:pPr lvl="1">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What factors influence whether the rocket lands successfully?</a:t>
            </a:r>
          </a:p>
          <a:p>
            <a:pPr lvl="1">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The interplay of various features that determines the likelihood of a successful landing?</a:t>
            </a:r>
          </a:p>
          <a:p>
            <a:pPr lvl="1">
              <a:spcBef>
                <a:spcPts val="12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What operational conditions are required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6C6029-AE9D-4631-9076-95E188CF3666}"/>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40</a:t>
            </a:fld>
            <a:endParaRPr lang="en-US"/>
          </a:p>
        </p:txBody>
      </p:sp>
      <p:sp>
        <p:nvSpPr>
          <p:cNvPr id="7" name="Text Placeholder 2">
            <a:extLst>
              <a:ext uri="{FF2B5EF4-FFF2-40B4-BE49-F238E27FC236}">
                <a16:creationId xmlns:a16="http://schemas.microsoft.com/office/drawing/2014/main" id="{97181A09-0743-40F0-AF14-613636B5D270}"/>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001DCE0-2342-4CA8-99F7-1C6E2CB07511}"/>
              </a:ext>
            </a:extLst>
          </p:cNvPr>
          <p:cNvSpPr txBox="1">
            <a:spLocks/>
          </p:cNvSpPr>
          <p:nvPr/>
        </p:nvSpPr>
        <p:spPr>
          <a:xfrm>
            <a:off x="386523" y="889945"/>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Pie chart showing the launch site with the highest launch success ratio</a:t>
            </a:r>
          </a:p>
        </p:txBody>
      </p:sp>
      <p:pic>
        <p:nvPicPr>
          <p:cNvPr id="11" name="Content Placeholder 3">
            <a:extLst>
              <a:ext uri="{FF2B5EF4-FFF2-40B4-BE49-F238E27FC236}">
                <a16:creationId xmlns:a16="http://schemas.microsoft.com/office/drawing/2014/main" id="{6964A44A-23D4-4833-A125-CEAAF6143F94}"/>
              </a:ext>
            </a:extLst>
          </p:cNvPr>
          <p:cNvPicPr>
            <a:picLocks noChangeAspect="1"/>
          </p:cNvPicPr>
          <p:nvPr/>
        </p:nvPicPr>
        <p:blipFill>
          <a:blip r:embed="rId3"/>
          <a:stretch>
            <a:fillRect/>
          </a:stretch>
        </p:blipFill>
        <p:spPr>
          <a:xfrm>
            <a:off x="1606546" y="1563605"/>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5215E45-31EE-4B9C-AADE-52F215AFD027}"/>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41</a:t>
            </a:fld>
            <a:endParaRPr lang="en-US"/>
          </a:p>
        </p:txBody>
      </p:sp>
      <p:sp>
        <p:nvSpPr>
          <p:cNvPr id="8" name="Text Placeholder 2">
            <a:extLst>
              <a:ext uri="{FF2B5EF4-FFF2-40B4-BE49-F238E27FC236}">
                <a16:creationId xmlns:a16="http://schemas.microsoft.com/office/drawing/2014/main" id="{FFAF50C8-9C9B-4741-A15E-5515070A7B38}"/>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823F77E3-CA8B-41E8-BFB1-C63DF4699E79}"/>
              </a:ext>
            </a:extLst>
          </p:cNvPr>
          <p:cNvSpPr txBox="1">
            <a:spLocks/>
          </p:cNvSpPr>
          <p:nvPr/>
        </p:nvSpPr>
        <p:spPr>
          <a:xfrm>
            <a:off x="386523" y="1031347"/>
            <a:ext cx="10515598" cy="5389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Scatter plot of payload vs launch outcome for all sites, with d/t payload selected in the range slider</a:t>
            </a:r>
          </a:p>
        </p:txBody>
      </p:sp>
      <p:pic>
        <p:nvPicPr>
          <p:cNvPr id="11" name="Content Placeholder 3" descr="Graphical user interface, application&#10;&#10;Description automatically generated">
            <a:extLst>
              <a:ext uri="{FF2B5EF4-FFF2-40B4-BE49-F238E27FC236}">
                <a16:creationId xmlns:a16="http://schemas.microsoft.com/office/drawing/2014/main" id="{E8A19DB0-38ED-483F-9EDC-A1B6796DD72B}"/>
              </a:ext>
            </a:extLst>
          </p:cNvPr>
          <p:cNvPicPr>
            <a:picLocks noChangeAspect="1"/>
          </p:cNvPicPr>
          <p:nvPr/>
        </p:nvPicPr>
        <p:blipFill>
          <a:blip r:embed="rId3"/>
          <a:stretch>
            <a:fillRect/>
          </a:stretch>
        </p:blipFill>
        <p:spPr>
          <a:xfrm>
            <a:off x="838200" y="1885361"/>
            <a:ext cx="10515599" cy="40916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0C78F-FBB9-4EE2-BDD6-8AAE4FCCB931}"/>
              </a:ext>
            </a:extLst>
          </p:cNvPr>
          <p:cNvPicPr>
            <a:picLocks noChangeAspect="1"/>
          </p:cNvPicPr>
          <p:nvPr/>
        </p:nvPicPr>
        <p:blipFill>
          <a:blip r:embed="rId3"/>
          <a:stretch>
            <a:fillRect/>
          </a:stretch>
        </p:blipFill>
        <p:spPr>
          <a:xfrm>
            <a:off x="946485" y="685799"/>
            <a:ext cx="7908758" cy="5422231"/>
          </a:xfrm>
          <a:prstGeom prst="rect">
            <a:avLst/>
          </a:prstGeom>
        </p:spPr>
      </p:pic>
      <p:sp>
        <p:nvSpPr>
          <p:cNvPr id="5" name="Rectangle: Rounded Corners 4">
            <a:extLst>
              <a:ext uri="{FF2B5EF4-FFF2-40B4-BE49-F238E27FC236}">
                <a16:creationId xmlns:a16="http://schemas.microsoft.com/office/drawing/2014/main" id="{761C34E9-5647-4EBE-9DBE-E0BDCA48E96E}"/>
              </a:ext>
            </a:extLst>
          </p:cNvPr>
          <p:cNvSpPr/>
          <p:nvPr/>
        </p:nvSpPr>
        <p:spPr>
          <a:xfrm>
            <a:off x="8101260" y="850232"/>
            <a:ext cx="3144255" cy="1636293"/>
          </a:xfrm>
          <a:prstGeom prst="round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badi" panose="020B0604020104020204" pitchFamily="34" charset="0"/>
              </a:rPr>
              <a:t>With</a:t>
            </a:r>
          </a:p>
          <a:p>
            <a:pPr algn="ctr"/>
            <a:r>
              <a:rPr lang="en-US" sz="4000" dirty="0">
                <a:latin typeface="Abadi" panose="020B0604020104020204" pitchFamily="34" charset="0"/>
              </a:rPr>
              <a:t>classification</a:t>
            </a:r>
          </a:p>
        </p:txBody>
      </p:sp>
      <p:cxnSp>
        <p:nvCxnSpPr>
          <p:cNvPr id="8" name="Connector: Curved 7">
            <a:extLst>
              <a:ext uri="{FF2B5EF4-FFF2-40B4-BE49-F238E27FC236}">
                <a16:creationId xmlns:a16="http://schemas.microsoft.com/office/drawing/2014/main" id="{A7AED8E1-C15E-4655-B626-2DCA24323456}"/>
              </a:ext>
            </a:extLst>
          </p:cNvPr>
          <p:cNvCxnSpPr>
            <a:cxnSpLocks/>
          </p:cNvCxnSpPr>
          <p:nvPr/>
        </p:nvCxnSpPr>
        <p:spPr>
          <a:xfrm flipV="1">
            <a:off x="5797485" y="1668378"/>
            <a:ext cx="2303775" cy="1583869"/>
          </a:xfrm>
          <a:prstGeom prst="curvedConnector3">
            <a:avLst>
              <a:gd name="adj1" fmla="val 50000"/>
            </a:avLst>
          </a:prstGeom>
          <a:ln w="76200">
            <a:solidFill>
              <a:srgbClr val="0948CB"/>
            </a:solidFill>
            <a:headEnd type="arrow"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BE26F9-F4C7-4234-ADB2-A1F0ED809BE7}"/>
              </a:ext>
            </a:extLst>
          </p:cNvPr>
          <p:cNvSpPr>
            <a:spLocks noGrp="1"/>
          </p:cNvSpPr>
          <p:nvPr>
            <p:ph type="sldNum" sz="quarter" idx="12"/>
          </p:nvPr>
        </p:nvSpPr>
        <p:spPr>
          <a:xfrm>
            <a:off x="10353902" y="5969000"/>
            <a:ext cx="528000" cy="274256"/>
          </a:xfrm>
        </p:spPr>
        <p:txBody>
          <a:bodyPr/>
          <a:lstStyle/>
          <a:p>
            <a:fld id="{5075537C-CA84-1446-933C-8E9D027F9201}" type="slidenum">
              <a:rPr lang="en-US" smtClean="0"/>
              <a:t>43</a:t>
            </a:fld>
            <a:endParaRPr lang="en-US"/>
          </a:p>
        </p:txBody>
      </p:sp>
      <p:sp>
        <p:nvSpPr>
          <p:cNvPr id="7" name="Text Placeholder 2">
            <a:extLst>
              <a:ext uri="{FF2B5EF4-FFF2-40B4-BE49-F238E27FC236}">
                <a16:creationId xmlns:a16="http://schemas.microsoft.com/office/drawing/2014/main" id="{574C91C8-04B4-46C5-8481-1004EE92178B}"/>
              </a:ext>
            </a:extLst>
          </p:cNvPr>
          <p:cNvSpPr txBox="1">
            <a:spLocks/>
          </p:cNvSpPr>
          <p:nvPr/>
        </p:nvSpPr>
        <p:spPr>
          <a:xfrm>
            <a:off x="795336" y="1685403"/>
            <a:ext cx="4514601" cy="2389292"/>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6D2E723-9F0D-4A6A-A854-ADA19A32A801}"/>
              </a:ext>
            </a:extLst>
          </p:cNvPr>
          <p:cNvSpPr txBox="1">
            <a:spLocks/>
          </p:cNvSpPr>
          <p:nvPr/>
        </p:nvSpPr>
        <p:spPr>
          <a:xfrm>
            <a:off x="386523" y="889945"/>
            <a:ext cx="10230830" cy="538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Classification Accuracy</a:t>
            </a:r>
          </a:p>
        </p:txBody>
      </p:sp>
      <p:sp>
        <p:nvSpPr>
          <p:cNvPr id="11" name="Content Placeholder 4">
            <a:extLst>
              <a:ext uri="{FF2B5EF4-FFF2-40B4-BE49-F238E27FC236}">
                <a16:creationId xmlns:a16="http://schemas.microsoft.com/office/drawing/2014/main" id="{6608F3C4-6C27-4082-9B58-A1E84D460492}"/>
              </a:ext>
            </a:extLst>
          </p:cNvPr>
          <p:cNvSpPr txBox="1">
            <a:spLocks/>
          </p:cNvSpPr>
          <p:nvPr/>
        </p:nvSpPr>
        <p:spPr>
          <a:xfrm>
            <a:off x="1078668" y="1334616"/>
            <a:ext cx="10478252" cy="112181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ts val="1400"/>
              </a:spcBef>
              <a:spcAft>
                <a:spcPts val="600"/>
              </a:spcAft>
              <a:buClr>
                <a:srgbClr val="4472C4"/>
              </a:buClr>
              <a:buSzPct val="115000"/>
              <a:buNone/>
              <a:tabLst/>
              <a:defRPr/>
            </a:pPr>
            <a:endParaRPr kumimoji="0" lang="en-US"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33164590-AB00-498A-BEBB-E06C05443E7F}"/>
              </a:ext>
            </a:extLst>
          </p:cNvPr>
          <p:cNvPicPr>
            <a:picLocks noChangeAspect="1"/>
          </p:cNvPicPr>
          <p:nvPr/>
        </p:nvPicPr>
        <p:blipFill>
          <a:blip r:embed="rId3"/>
          <a:stretch>
            <a:fillRect/>
          </a:stretch>
        </p:blipFill>
        <p:spPr>
          <a:xfrm>
            <a:off x="795336" y="1967822"/>
            <a:ext cx="10601328" cy="4150173"/>
          </a:xfrm>
          <a:prstGeom prst="rect">
            <a:avLst/>
          </a:prstGeom>
        </p:spPr>
      </p:pic>
      <p:sp>
        <p:nvSpPr>
          <p:cNvPr id="13" name="TextBox 12">
            <a:extLst>
              <a:ext uri="{FF2B5EF4-FFF2-40B4-BE49-F238E27FC236}">
                <a16:creationId xmlns:a16="http://schemas.microsoft.com/office/drawing/2014/main" id="{0AF7A6F9-029E-4E3E-BE1D-239F8175885F}"/>
              </a:ext>
            </a:extLst>
          </p:cNvPr>
          <p:cNvSpPr txBox="1"/>
          <p:nvPr/>
        </p:nvSpPr>
        <p:spPr>
          <a:xfrm>
            <a:off x="1078668" y="1547194"/>
            <a:ext cx="7527304" cy="841256"/>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1400"/>
              </a:spcBef>
              <a:spcAft>
                <a:spcPts val="600"/>
              </a:spcAft>
              <a:buClr>
                <a:srgbClr val="4472C4"/>
              </a:buClr>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The decision tree classifier is the model with the highest classification accuracy</a:t>
            </a:r>
          </a:p>
          <a:p>
            <a:pPr marL="0" marR="0" lvl="0" indent="0" algn="l" defTabSz="457200" rtl="0" eaLnBrk="1" fontAlgn="auto" latinLnBrk="0" hangingPunct="1">
              <a:lnSpc>
                <a:spcPct val="100000"/>
              </a:lnSpc>
              <a:spcBef>
                <a:spcPts val="1400"/>
              </a:spcBef>
              <a:spcAft>
                <a:spcPts val="600"/>
              </a:spcAft>
              <a:buClr>
                <a:srgbClr val="4472C4"/>
              </a:buClr>
              <a:buSzPct val="115000"/>
              <a:buFont typeface="Wingdings" panose="05000000000000000000" pitchFamily="2" charset="2"/>
              <a:buChar char="ü"/>
              <a:tabLst/>
              <a:defRPr/>
            </a:pPr>
            <a:endParaRPr kumimoji="0" lang="en-US"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0B4CE4-0A8F-4809-A07C-DCCB7B494394}"/>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44</a:t>
            </a:fld>
            <a:endParaRPr lang="en-US"/>
          </a:p>
        </p:txBody>
      </p:sp>
      <p:sp>
        <p:nvSpPr>
          <p:cNvPr id="7" name="Text Placeholder 2">
            <a:extLst>
              <a:ext uri="{FF2B5EF4-FFF2-40B4-BE49-F238E27FC236}">
                <a16:creationId xmlns:a16="http://schemas.microsoft.com/office/drawing/2014/main" id="{6BAD7AD4-B1CC-4602-8F8D-8844C87C3ADE}"/>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3B66494-1EA0-4A7A-A233-F6AC0981AAFB}"/>
              </a:ext>
            </a:extLst>
          </p:cNvPr>
          <p:cNvSpPr txBox="1">
            <a:spLocks/>
          </p:cNvSpPr>
          <p:nvPr/>
        </p:nvSpPr>
        <p:spPr>
          <a:xfrm>
            <a:off x="386522"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Confusion Matrix</a:t>
            </a:r>
          </a:p>
        </p:txBody>
      </p:sp>
      <p:pic>
        <p:nvPicPr>
          <p:cNvPr id="11" name="Picture 10">
            <a:extLst>
              <a:ext uri="{FF2B5EF4-FFF2-40B4-BE49-F238E27FC236}">
                <a16:creationId xmlns:a16="http://schemas.microsoft.com/office/drawing/2014/main" id="{2B03A0A6-4155-4956-986E-B668EB2353EE}"/>
              </a:ext>
            </a:extLst>
          </p:cNvPr>
          <p:cNvPicPr>
            <a:picLocks noChangeAspect="1"/>
          </p:cNvPicPr>
          <p:nvPr/>
        </p:nvPicPr>
        <p:blipFill>
          <a:blip r:embed="rId3"/>
          <a:stretch>
            <a:fillRect/>
          </a:stretch>
        </p:blipFill>
        <p:spPr>
          <a:xfrm>
            <a:off x="5901179" y="1512265"/>
            <a:ext cx="5420413" cy="4383464"/>
          </a:xfrm>
          <a:prstGeom prst="rect">
            <a:avLst/>
          </a:prstGeom>
        </p:spPr>
      </p:pic>
      <p:sp>
        <p:nvSpPr>
          <p:cNvPr id="12" name="TextBox 11">
            <a:extLst>
              <a:ext uri="{FF2B5EF4-FFF2-40B4-BE49-F238E27FC236}">
                <a16:creationId xmlns:a16="http://schemas.microsoft.com/office/drawing/2014/main" id="{3415C483-AB3B-4BE8-B7F8-9E1A6F023715}"/>
              </a:ext>
            </a:extLst>
          </p:cNvPr>
          <p:cNvSpPr txBox="1"/>
          <p:nvPr/>
        </p:nvSpPr>
        <p:spPr>
          <a:xfrm>
            <a:off x="1028125" y="1543432"/>
            <a:ext cx="464026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44709D">
                    <a:lumMod val="25000"/>
                  </a:srgbClr>
                </a:solidFill>
                <a:effectLst/>
                <a:uLnTx/>
                <a:uFillTx/>
                <a:latin typeface="Times New Roman" panose="02020603050405020304" pitchFamily="18" charset="0"/>
                <a:cs typeface="Times New Roman" panose="02020603050405020304" pitchFamily="18"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06121" y="102010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7" name="Content Placeholder 3">
            <a:extLst>
              <a:ext uri="{FF2B5EF4-FFF2-40B4-BE49-F238E27FC236}">
                <a16:creationId xmlns:a16="http://schemas.microsoft.com/office/drawing/2014/main" id="{29F258A8-3B4C-4E4F-9E64-4F38007CB4DA}"/>
              </a:ext>
            </a:extLst>
          </p:cNvPr>
          <p:cNvSpPr txBox="1">
            <a:spLocks/>
          </p:cNvSpPr>
          <p:nvPr/>
        </p:nvSpPr>
        <p:spPr>
          <a:xfrm>
            <a:off x="806121" y="1941095"/>
            <a:ext cx="10579758" cy="4581785"/>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ts val="1400"/>
              </a:spcBef>
              <a:spcAft>
                <a:spcPts val="600"/>
              </a:spcAft>
              <a:buClr>
                <a:srgbClr val="4472C4"/>
              </a:buClr>
              <a:buSzPct val="115000"/>
              <a:buFont typeface="Arial"/>
              <a:buChar char="•"/>
              <a:tabLst/>
              <a:defRPr/>
            </a:pPr>
            <a:endPar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95C0A3-CE72-4DF5-9B4C-8CD8E9F1C41F}"/>
              </a:ext>
            </a:extLst>
          </p:cNvPr>
          <p:cNvSpPr txBox="1"/>
          <p:nvPr/>
        </p:nvSpPr>
        <p:spPr>
          <a:xfrm>
            <a:off x="1225485" y="2313040"/>
            <a:ext cx="8045777" cy="288284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The larger the flight amount at a launch site, the greater the success rate at a launch site.</a:t>
            </a:r>
          </a:p>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Launch success rate started to increase in 2013 till 2020.</a:t>
            </a:r>
          </a:p>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Orbits </a:t>
            </a:r>
            <a:r>
              <a:rPr kumimoji="0" lang="en-US"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ES-L1, GEO, HEO, SSO, VLEO has the most success rate.</a:t>
            </a:r>
            <a:endPar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KSC LC-39A had the most successful launches of any sites.</a:t>
            </a:r>
          </a:p>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The Decision tree classifier is the best machine learning algorithm for this task.</a:t>
            </a:r>
          </a:p>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ü"/>
              <a:tabLst/>
              <a:defRPr/>
            </a:pPr>
            <a:endParaRPr kumimoji="0" lang="en-US" sz="18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B23DF366-3B3D-417F-B188-E040C479D176}"/>
              </a:ext>
            </a:extLst>
          </p:cNvPr>
          <p:cNvSpPr txBox="1">
            <a:spLocks/>
          </p:cNvSpPr>
          <p:nvPr/>
        </p:nvSpPr>
        <p:spPr>
          <a:xfrm>
            <a:off x="970961" y="1197204"/>
            <a:ext cx="10515600" cy="1440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285750" marR="0" lvl="0" indent="-285750" algn="l" defTabSz="457200" rtl="0" eaLnBrk="1" fontAlgn="auto" latinLnBrk="0" hangingPunct="1">
              <a:lnSpc>
                <a:spcPct val="100000"/>
              </a:lnSpc>
              <a:spcBef>
                <a:spcPts val="1400"/>
              </a:spcBef>
              <a:spcAft>
                <a:spcPts val="600"/>
              </a:spcAft>
              <a:buSzPct val="115000"/>
              <a:buFont typeface="Wingdings" panose="05000000000000000000" pitchFamily="2" charset="2"/>
              <a:buChar char="Ø"/>
              <a:tabLst/>
              <a:defRPr/>
            </a:pPr>
            <a:r>
              <a:rPr kumimoji="0" lang="en-US" sz="24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 We can conclude that</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32470" y="1766061"/>
            <a:ext cx="10144026" cy="549049"/>
          </a:xfrm>
          <a:prstGeom prst="rect">
            <a:avLst/>
          </a:prstGeom>
        </p:spPr>
        <p:txBody>
          <a:bodyPr>
            <a:normAutofit/>
          </a:bodyPr>
          <a:lstStyle/>
          <a:p>
            <a:pPr>
              <a:lnSpc>
                <a:spcPct val="100000"/>
              </a:lnSpc>
              <a:spcBef>
                <a:spcPts val="1400"/>
              </a:spcBef>
              <a:buClr>
                <a:schemeClr val="bg1"/>
              </a:buClr>
              <a:buFont typeface="Wingdings" panose="05000000000000000000" pitchFamily="2" charset="2"/>
              <a:buChar char="Ø"/>
            </a:pPr>
            <a:r>
              <a:rPr lang="en-US" dirty="0">
                <a:solidFill>
                  <a:schemeClr val="accent3">
                    <a:lumMod val="25000"/>
                  </a:schemeClr>
                </a:solidFill>
                <a:latin typeface="Times New Roman" panose="02020603050405020304" pitchFamily="18" charset="0"/>
                <a:cs typeface="Times New Roman" panose="02020603050405020304" pitchFamily="18" charset="0"/>
              </a:rPr>
              <a:t> IBM Data Science Specializations: Applied Data Science Capstone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108282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a:t>
            </a:r>
            <a:endParaRPr lang="en-US" dirty="0">
              <a:solidFill>
                <a:srgbClr val="0B49CB"/>
              </a:solidFill>
            </a:endParaRPr>
          </a:p>
        </p:txBody>
      </p:sp>
      <p:sp>
        <p:nvSpPr>
          <p:cNvPr id="7" name="Content Placeholder 3">
            <a:extLst>
              <a:ext uri="{FF2B5EF4-FFF2-40B4-BE49-F238E27FC236}">
                <a16:creationId xmlns:a16="http://schemas.microsoft.com/office/drawing/2014/main" id="{08A95B7C-0FA6-4245-A6EF-D5B3A48E3C54}"/>
              </a:ext>
            </a:extLst>
          </p:cNvPr>
          <p:cNvSpPr txBox="1">
            <a:spLocks/>
          </p:cNvSpPr>
          <p:nvPr/>
        </p:nvSpPr>
        <p:spPr>
          <a:xfrm>
            <a:off x="1209774" y="2475358"/>
            <a:ext cx="10144026" cy="113899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buClr>
                <a:schemeClr val="bg1"/>
              </a:buClr>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Visit My GitHub page: </a:t>
            </a:r>
            <a:r>
              <a:rPr lang="en-US" sz="1600" u="sng" dirty="0">
                <a:ln>
                  <a:solidFill>
                    <a:srgbClr val="0948CB"/>
                  </a:solidFill>
                </a:ln>
                <a:solidFill>
                  <a:srgbClr val="1C7DDB"/>
                </a:solidFill>
                <a:latin typeface="Times New Roman" panose="02020603050405020304" pitchFamily="18" charset="0"/>
                <a:cs typeface="Times New Roman" panose="02020603050405020304" pitchFamily="18" charset="0"/>
              </a:rPr>
              <a:t>https://github.com/kedibeki/Data-Science-Project-For-SpaceX </a:t>
            </a:r>
          </a:p>
          <a:p>
            <a:pPr>
              <a:lnSpc>
                <a:spcPct val="100000"/>
              </a:lnSpc>
              <a:spcBef>
                <a:spcPts val="1400"/>
              </a:spcBef>
              <a:buClr>
                <a:schemeClr val="bg1"/>
              </a:buClr>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Visit Coursera IBM Page: </a:t>
            </a:r>
            <a:r>
              <a:rPr lang="en-US" sz="1600" dirty="0">
                <a:ln>
                  <a:solidFill>
                    <a:srgbClr val="0948CB"/>
                  </a:solidFill>
                </a:ln>
                <a:solidFill>
                  <a:srgbClr val="1C7DDB"/>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https://www.coursera.org/specializations/applied-data-science</a:t>
            </a:r>
            <a:endParaRPr lang="en-US" sz="1600" dirty="0">
              <a:ln>
                <a:solidFill>
                  <a:srgbClr val="0948CB"/>
                </a:solidFill>
              </a:ln>
              <a:solidFill>
                <a:srgbClr val="1C7DD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79660" y="1482239"/>
            <a:ext cx="9745589" cy="771942"/>
          </a:xfrm>
          <a:prstGeom prst="rect">
            <a:avLst/>
          </a:prstGeom>
        </p:spPr>
        <p:txBody>
          <a:bodyPr>
            <a:normAutofit/>
          </a:bodyPr>
          <a:lstStyle/>
          <a:p>
            <a:pPr>
              <a:lnSpc>
                <a:spcPct val="100000"/>
              </a:lnSpc>
              <a:spcBef>
                <a:spcPts val="1400"/>
              </a:spcBef>
              <a:buClrTx/>
              <a:buFont typeface="Wingdings" panose="05000000000000000000" pitchFamily="2" charset="2"/>
              <a:buChar char="Ø"/>
            </a:pPr>
            <a:r>
              <a:rPr lang="en-US" dirty="0">
                <a:solidFill>
                  <a:schemeClr val="accent3">
                    <a:lumMod val="25000"/>
                  </a:schemeClr>
                </a:solidFill>
                <a:latin typeface="Times New Roman" panose="02020603050405020304" pitchFamily="18" charset="0"/>
                <a:cs typeface="Times New Roman" panose="02020603050405020304" pitchFamily="18" charset="0"/>
              </a:rPr>
              <a:t> IBM and Coursera: IBM Data Science Specializations Instructors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91257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Acknowledgment </a:t>
            </a:r>
            <a:endParaRPr lang="en-US" dirty="0">
              <a:solidFill>
                <a:srgbClr val="0B49CB"/>
              </a:solidFill>
            </a:endParaRPr>
          </a:p>
        </p:txBody>
      </p:sp>
      <p:sp>
        <p:nvSpPr>
          <p:cNvPr id="7" name="Content Placeholder 3">
            <a:extLst>
              <a:ext uri="{FF2B5EF4-FFF2-40B4-BE49-F238E27FC236}">
                <a16:creationId xmlns:a16="http://schemas.microsoft.com/office/drawing/2014/main" id="{F176159F-B30F-475F-A122-E7E69E47D319}"/>
              </a:ext>
            </a:extLst>
          </p:cNvPr>
          <p:cNvSpPr txBox="1">
            <a:spLocks/>
          </p:cNvSpPr>
          <p:nvPr/>
        </p:nvSpPr>
        <p:spPr>
          <a:xfrm>
            <a:off x="1151009" y="2052324"/>
            <a:ext cx="9745589" cy="333809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Joseph Santarcangelo (Ph.D., Data Scientist at IBM) </a:t>
            </a: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Yan Luo (Ph.D., Data Scientist and Developer)</a:t>
            </a: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Azim Hirjani (Cognitive Data Scientist)</a:t>
            </a:r>
          </a:p>
          <a:p>
            <a:pPr algn="l">
              <a:buClrTx/>
              <a:buFont typeface="Wingdings" panose="05000000000000000000" pitchFamily="2" charset="2"/>
              <a:buChar char="ü"/>
            </a:pPr>
            <a:r>
              <a:rPr lang="en-US" sz="1600" dirty="0">
                <a:solidFill>
                  <a:srgbClr val="1F1F1F"/>
                </a:solidFill>
                <a:latin typeface="Times New Roman" panose="02020603050405020304" pitchFamily="18" charset="0"/>
                <a:cs typeface="Times New Roman" panose="02020603050405020304" pitchFamily="18" charset="0"/>
              </a:rPr>
              <a:t>Saishruthi Swaminathan (Data Scientist and Developer Advocate)</a:t>
            </a: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Rav Ahuja</a:t>
            </a:r>
            <a:endParaRPr lang="en-US" sz="1600" dirty="0">
              <a:solidFill>
                <a:srgbClr val="1F1F1F"/>
              </a:solidFill>
              <a:latin typeface="Times New Roman" panose="02020603050405020304" pitchFamily="18" charset="0"/>
              <a:cs typeface="Times New Roman" panose="02020603050405020304" pitchFamily="18" charset="0"/>
            </a:endParaRP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Lakshmi Holla</a:t>
            </a:r>
            <a:endParaRPr lang="en-US" sz="1600" dirty="0">
              <a:solidFill>
                <a:srgbClr val="1F1F1F"/>
              </a:solidFill>
              <a:latin typeface="Times New Roman" panose="02020603050405020304" pitchFamily="18" charset="0"/>
              <a:cs typeface="Times New Roman" panose="02020603050405020304" pitchFamily="18" charset="0"/>
            </a:endParaRP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Lakshmi Holla</a:t>
            </a: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Grace Barker,</a:t>
            </a:r>
          </a:p>
          <a:p>
            <a:pPr algn="l">
              <a:buClrTx/>
              <a:buFont typeface="Wingdings" panose="05000000000000000000" pitchFamily="2" charset="2"/>
              <a:buChar char="ü"/>
            </a:pPr>
            <a:r>
              <a:rPr lang="en-US" sz="1600" b="0" i="0" dirty="0">
                <a:solidFill>
                  <a:srgbClr val="1F1F1F"/>
                </a:solidFill>
                <a:effectLst/>
                <a:latin typeface="Times New Roman" panose="02020603050405020304" pitchFamily="18" charset="0"/>
                <a:cs typeface="Times New Roman" panose="02020603050405020304" pitchFamily="18" charset="0"/>
              </a:rPr>
              <a:t>Rachael Jones</a:t>
            </a:r>
          </a:p>
          <a:p>
            <a:pPr algn="l">
              <a:buClrTx/>
              <a:buFont typeface="Wingdings" panose="05000000000000000000" pitchFamily="2" charset="2"/>
              <a:buChar char="ü"/>
            </a:pPr>
            <a:r>
              <a:rPr lang="en-US" sz="1600" dirty="0">
                <a:solidFill>
                  <a:srgbClr val="1F1F1F"/>
                </a:solidFill>
                <a:latin typeface="Times New Roman" panose="02020603050405020304" pitchFamily="18" charset="0"/>
                <a:cs typeface="Times New Roman" panose="02020603050405020304" pitchFamily="18" charset="0"/>
              </a:rPr>
              <a:t>IBM Skills Network (All Other Contributors) </a:t>
            </a:r>
          </a:p>
          <a:p>
            <a:pPr algn="l">
              <a:buClrTx/>
              <a:buFont typeface="Wingdings" panose="05000000000000000000" pitchFamily="2" charset="2"/>
              <a:buChar char="ü"/>
            </a:pPr>
            <a:r>
              <a:rPr lang="en-US" sz="1600" dirty="0">
                <a:solidFill>
                  <a:srgbClr val="1F1F1F"/>
                </a:solidFill>
                <a:latin typeface="Times New Roman" panose="02020603050405020304" pitchFamily="18" charset="0"/>
                <a:cs typeface="Times New Roman" panose="02020603050405020304" pitchFamily="18" charset="0"/>
              </a:rPr>
              <a:t>Coursera and Students</a:t>
            </a:r>
            <a:endParaRPr lang="en-US" sz="1600" b="0" i="0" dirty="0">
              <a:solidFill>
                <a:srgbClr val="1F1F1F"/>
              </a:solidFill>
              <a:effectLst/>
              <a:latin typeface="Times New Roman" panose="02020603050405020304" pitchFamily="18" charset="0"/>
              <a:cs typeface="Times New Roman" panose="02020603050405020304" pitchFamily="18" charset="0"/>
            </a:endParaRPr>
          </a:p>
          <a:p>
            <a:pPr>
              <a:spcBef>
                <a:spcPts val="1400"/>
              </a:spcBef>
              <a:buClrTx/>
              <a:buFont typeface="Wingdings" panose="05000000000000000000" pitchFamily="2" charset="2"/>
              <a:buChar char="ü"/>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47056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E3EC5-2993-48B1-AC3B-D3E4E8CE25C9}"/>
              </a:ext>
            </a:extLst>
          </p:cNvPr>
          <p:cNvPicPr>
            <a:picLocks noChangeAspect="1"/>
          </p:cNvPicPr>
          <p:nvPr/>
        </p:nvPicPr>
        <p:blipFill>
          <a:blip r:embed="rId3"/>
          <a:stretch>
            <a:fillRect/>
          </a:stretch>
        </p:blipFill>
        <p:spPr>
          <a:xfrm>
            <a:off x="772998" y="631596"/>
            <a:ext cx="10652289" cy="5571241"/>
          </a:xfrm>
          <a:prstGeom prst="rect">
            <a:avLst/>
          </a:prstGeom>
        </p:spPr>
      </p:pic>
      <p:pic>
        <p:nvPicPr>
          <p:cNvPr id="5" name="Picture 4">
            <a:extLst>
              <a:ext uri="{FF2B5EF4-FFF2-40B4-BE49-F238E27FC236}">
                <a16:creationId xmlns:a16="http://schemas.microsoft.com/office/drawing/2014/main" id="{F23064AC-110B-44A0-8141-26BF3212CD83}"/>
              </a:ext>
            </a:extLst>
          </p:cNvPr>
          <p:cNvPicPr>
            <a:picLocks noChangeAspect="1"/>
          </p:cNvPicPr>
          <p:nvPr/>
        </p:nvPicPr>
        <p:blipFill rotWithShape="1">
          <a:blip r:embed="rId4"/>
          <a:srcRect r="17931" b="68196"/>
          <a:stretch/>
        </p:blipFill>
        <p:spPr>
          <a:xfrm>
            <a:off x="886120" y="754144"/>
            <a:ext cx="4562573" cy="9992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Rounded Corners 5">
            <a:extLst>
              <a:ext uri="{FF2B5EF4-FFF2-40B4-BE49-F238E27FC236}">
                <a16:creationId xmlns:a16="http://schemas.microsoft.com/office/drawing/2014/main" id="{213FE281-2320-407C-B003-850188AEDF49}"/>
              </a:ext>
            </a:extLst>
          </p:cNvPr>
          <p:cNvSpPr/>
          <p:nvPr/>
        </p:nvSpPr>
        <p:spPr>
          <a:xfrm>
            <a:off x="6608190" y="5222448"/>
            <a:ext cx="4741682" cy="923827"/>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Engravers MT" panose="02090707080505020304" pitchFamily="18" charset="0"/>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pic>
        <p:nvPicPr>
          <p:cNvPr id="5" name="Picture 4">
            <a:extLst>
              <a:ext uri="{FF2B5EF4-FFF2-40B4-BE49-F238E27FC236}">
                <a16:creationId xmlns:a16="http://schemas.microsoft.com/office/drawing/2014/main" id="{D29860F2-04EB-4F0C-85D9-B99D1F253319}"/>
              </a:ext>
            </a:extLst>
          </p:cNvPr>
          <p:cNvPicPr>
            <a:picLocks noChangeAspect="1"/>
          </p:cNvPicPr>
          <p:nvPr/>
        </p:nvPicPr>
        <p:blipFill>
          <a:blip r:embed="rId3"/>
          <a:stretch>
            <a:fillRect/>
          </a:stretch>
        </p:blipFill>
        <p:spPr>
          <a:xfrm>
            <a:off x="1844842" y="673768"/>
            <a:ext cx="8486274" cy="5374106"/>
          </a:xfrm>
          <a:prstGeom prst="rect">
            <a:avLst/>
          </a:prstGeom>
        </p:spPr>
      </p:pic>
      <p:sp>
        <p:nvSpPr>
          <p:cNvPr id="6" name="Rectangle: Rounded Corners 5">
            <a:extLst>
              <a:ext uri="{FF2B5EF4-FFF2-40B4-BE49-F238E27FC236}">
                <a16:creationId xmlns:a16="http://schemas.microsoft.com/office/drawing/2014/main" id="{8EBED0A2-9407-4C30-96A7-D4D6C82C5576}"/>
              </a:ext>
            </a:extLst>
          </p:cNvPr>
          <p:cNvSpPr/>
          <p:nvPr/>
        </p:nvSpPr>
        <p:spPr>
          <a:xfrm>
            <a:off x="4345426" y="2779894"/>
            <a:ext cx="3648504" cy="1161854"/>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badi" panose="020B0604020104020204" pitchFamily="34" charset="0"/>
              </a:rPr>
              <a:t>Methodology</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83132" y="1580809"/>
            <a:ext cx="10104817" cy="446401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Times New Roman" panose="02020603050405020304" pitchFamily="18" charset="0"/>
                <a:cs typeface="Times New Roman" panose="02020603050405020304" pitchFamily="18" charset="0"/>
              </a:rPr>
              <a:t> Data collection methodology</a:t>
            </a:r>
          </a:p>
          <a:p>
            <a:pPr lvl="1">
              <a:lnSpc>
                <a:spcPct val="120000"/>
              </a:lnSpc>
              <a:spcBef>
                <a:spcPts val="1400"/>
              </a:spcBef>
              <a:buFont typeface="Wingdings" panose="05000000000000000000" pitchFamily="2" charset="2"/>
              <a:buChar char="ü"/>
            </a:pPr>
            <a:r>
              <a:rPr lang="en-US" sz="6400" dirty="0">
                <a:solidFill>
                  <a:schemeClr val="bg2">
                    <a:lumMod val="50000"/>
                  </a:schemeClr>
                </a:solidFill>
                <a:latin typeface="Times New Roman" panose="02020603050405020304" pitchFamily="18" charset="0"/>
                <a:cs typeface="Times New Roman" panose="02020603050405020304" pitchFamily="18" charset="0"/>
              </a:rPr>
              <a:t>Data was collected using SpaceX API and web scraping from Wikipedia </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Times New Roman" panose="02020603050405020304" pitchFamily="18" charset="0"/>
                <a:cs typeface="Times New Roman" panose="02020603050405020304" pitchFamily="18" charset="0"/>
              </a:rPr>
              <a:t> Perform data wrangling</a:t>
            </a:r>
          </a:p>
          <a:p>
            <a:pPr lvl="1">
              <a:lnSpc>
                <a:spcPct val="120000"/>
              </a:lnSpc>
              <a:spcBef>
                <a:spcPts val="1400"/>
              </a:spcBef>
              <a:buFont typeface="Wingdings" panose="05000000000000000000" pitchFamily="2" charset="2"/>
              <a:buChar char="ü"/>
            </a:pPr>
            <a:r>
              <a:rPr lang="en-US" sz="6400" dirty="0">
                <a:solidFill>
                  <a:schemeClr val="bg2">
                    <a:lumMod val="50000"/>
                  </a:schemeClr>
                </a:solidFill>
                <a:latin typeface="Times New Roman" panose="02020603050405020304" pitchFamily="18" charset="0"/>
                <a:cs typeface="Times New Roman" panose="02020603050405020304" pitchFamily="18" charset="0"/>
              </a:rPr>
              <a:t>One-hot encoding was applied to categorical features</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Times New Roman" panose="02020603050405020304" pitchFamily="18" charset="0"/>
                <a:cs typeface="Times New Roman" panose="02020603050405020304" pitchFamily="18" charset="0"/>
              </a:rPr>
              <a:t> Perform exploratory data analysis (EDA) using visualization and SQL</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Times New Roman" panose="02020603050405020304" pitchFamily="18" charset="0"/>
                <a:cs typeface="Times New Roman" panose="02020603050405020304" pitchFamily="18" charset="0"/>
              </a:rPr>
              <a:t> Perform interactive visual analytics using Folium and Plotly Dash</a:t>
            </a:r>
          </a:p>
          <a:p>
            <a:pPr>
              <a:lnSpc>
                <a:spcPct val="120000"/>
              </a:lnSpc>
              <a:spcBef>
                <a:spcPts val="1400"/>
              </a:spcBef>
              <a:buFont typeface="Wingdings" panose="05000000000000000000" pitchFamily="2" charset="2"/>
              <a:buChar char="Ø"/>
            </a:pPr>
            <a:r>
              <a:rPr lang="en-US" sz="9600" dirty="0">
                <a:solidFill>
                  <a:schemeClr val="accent3">
                    <a:lumMod val="25000"/>
                  </a:schemeClr>
                </a:solidFill>
                <a:latin typeface="Times New Roman" panose="02020603050405020304" pitchFamily="18" charset="0"/>
                <a:cs typeface="Times New Roman" panose="02020603050405020304" pitchFamily="18" charset="0"/>
              </a:rPr>
              <a:t> Perform predictive analysis using classification models</a:t>
            </a:r>
          </a:p>
          <a:p>
            <a:pPr lvl="1">
              <a:lnSpc>
                <a:spcPct val="120000"/>
              </a:lnSpc>
              <a:spcBef>
                <a:spcPts val="1400"/>
              </a:spcBef>
              <a:buFont typeface="Wingdings" panose="05000000000000000000" pitchFamily="2" charset="2"/>
              <a:buChar char="ü"/>
            </a:pPr>
            <a:r>
              <a:rPr lang="en-US" sz="6400" dirty="0">
                <a:solidFill>
                  <a:schemeClr val="bg2">
                    <a:lumMod val="50000"/>
                  </a:schemeClr>
                </a:solidFill>
                <a:latin typeface="Times New Roman" panose="02020603050405020304" pitchFamily="18" charset="0"/>
                <a:cs typeface="Times New Roman" panose="02020603050405020304" pitchFamily="18"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8131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lnSpc>
                <a:spcPct val="120000"/>
              </a:lnSpc>
              <a:spcBef>
                <a:spcPts val="1400"/>
              </a:spcBef>
              <a:buNone/>
            </a:pPr>
            <a:r>
              <a:rPr lang="en-US" sz="3700" dirty="0">
                <a:solidFill>
                  <a:srgbClr val="0B49CB"/>
                </a:solidFill>
                <a:latin typeface="Abadi"/>
              </a:rPr>
              <a:t>Methodology Summary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24448" y="2383491"/>
            <a:ext cx="10515600" cy="409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342900" indent="-342900" algn="just">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Methods I follow to collect and analyze relevant data</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Get request- SpaceX API</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Web Scraping</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Data Wrangling</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EDA with Data Visualization</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EDA with SQL</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Build an Interactive Map with Folium</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Build a Dashboard with Plotly Dash</a:t>
            </a:r>
          </a:p>
          <a:p>
            <a:pPr marL="742950" lvl="1" indent="-285750">
              <a:lnSpc>
                <a:spcPct val="100000"/>
              </a:lnSpc>
              <a:spcBef>
                <a:spcPts val="1400"/>
              </a:spcBef>
              <a:buFont typeface="Wingdings" panose="05000000000000000000" pitchFamily="2" charset="2"/>
              <a:buChar char="ü"/>
            </a:pPr>
            <a:r>
              <a:rPr lang="en-US" sz="1600" dirty="0">
                <a:solidFill>
                  <a:schemeClr val="accent3">
                    <a:lumMod val="25000"/>
                  </a:schemeClr>
                </a:solidFill>
                <a:latin typeface="Times New Roman" panose="02020603050405020304" pitchFamily="18" charset="0"/>
                <a:cs typeface="Times New Roman" panose="02020603050405020304" pitchFamily="18" charset="0"/>
              </a:rPr>
              <a:t>Predictive Analysis (Classification)</a:t>
            </a:r>
          </a:p>
          <a:p>
            <a:pPr marL="742950" lvl="1" indent="-285750">
              <a:lnSpc>
                <a:spcPct val="100000"/>
              </a:lnSpc>
              <a:spcBef>
                <a:spcPts val="1400"/>
              </a:spcBef>
              <a:buFont typeface="Wingdings" panose="05000000000000000000" pitchFamily="2" charset="2"/>
              <a:buChar char="ü"/>
            </a:pPr>
            <a:endParaRPr lang="en-US" sz="1800" dirty="0">
              <a:solidFill>
                <a:schemeClr val="accent3">
                  <a:lumMod val="25000"/>
                </a:schemeClr>
              </a:solidFill>
              <a:latin typeface="Abadi" panose="020B0604020104020204" pitchFamily="34" charset="0"/>
            </a:endParaRPr>
          </a:p>
          <a:p>
            <a:pPr marL="742950" lvl="1" indent="-285750">
              <a:lnSpc>
                <a:spcPct val="100000"/>
              </a:lnSpc>
              <a:spcBef>
                <a:spcPts val="1400"/>
              </a:spcBef>
              <a:buFont typeface="Wingdings" panose="05000000000000000000" pitchFamily="2" charset="2"/>
              <a:buChar char="ü"/>
            </a:pPr>
            <a:endParaRPr lang="en-US" sz="1800" dirty="0">
              <a:solidFill>
                <a:schemeClr val="accent3">
                  <a:lumMod val="25000"/>
                </a:schemeClr>
              </a:solidFill>
              <a:latin typeface="Abadi" panose="020B0604020104020204" pitchFamily="34" charset="0"/>
            </a:endParaRPr>
          </a:p>
          <a:p>
            <a:pPr marL="742950" lvl="1" indent="-285750">
              <a:lnSpc>
                <a:spcPct val="100000"/>
              </a:lnSpc>
              <a:spcBef>
                <a:spcPts val="1400"/>
              </a:spcBef>
              <a:buFont typeface="Wingdings" panose="05000000000000000000" pitchFamily="2" charset="2"/>
              <a:buChar char="ü"/>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7" name="Title 1">
            <a:extLst>
              <a:ext uri="{FF2B5EF4-FFF2-40B4-BE49-F238E27FC236}">
                <a16:creationId xmlns:a16="http://schemas.microsoft.com/office/drawing/2014/main" id="{5D85B706-AC76-402B-9EDC-F634D831B45F}"/>
              </a:ext>
            </a:extLst>
          </p:cNvPr>
          <p:cNvSpPr txBox="1">
            <a:spLocks/>
          </p:cNvSpPr>
          <p:nvPr/>
        </p:nvSpPr>
        <p:spPr>
          <a:xfrm>
            <a:off x="724448" y="9257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24814" y="1591134"/>
            <a:ext cx="4640263" cy="3735009"/>
          </a:xfrm>
          <a:prstGeom prst="rect">
            <a:avLst/>
          </a:prstGeom>
        </p:spPr>
        <p:txBody>
          <a:bodyPr vert="horz" lIns="91440" tIns="45720" rIns="91440" bIns="45720" rtlCol="0" anchor="t">
            <a:noAutofit/>
          </a:bodyPr>
          <a:lstStyle/>
          <a:p>
            <a:pPr marR="0" lvl="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I used the get request to the SpaceX API to collect the data</a:t>
            </a:r>
          </a:p>
          <a:p>
            <a:pPr marR="0" lvl="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Use </a:t>
            </a:r>
            <a:r>
              <a:rPr kumimoji="0" lang="en-US" sz="1600" b="1"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json</a:t>
            </a:r>
            <a:r>
              <a:rPr lang="en-US" sz="1600" b="1" dirty="0">
                <a:solidFill>
                  <a:srgbClr val="A5A5A5">
                    <a:lumMod val="25000"/>
                  </a:srgbClr>
                </a:solidFill>
                <a:latin typeface="Times New Roman" panose="02020603050405020304" pitchFamily="18" charset="0"/>
                <a:cs typeface="Times New Roman" panose="02020603050405020304" pitchFamily="18" charset="0"/>
              </a:rPr>
              <a:t>_normalize </a:t>
            </a:r>
            <a:r>
              <a:rPr lang="en-US" sz="1600" dirty="0">
                <a:solidFill>
                  <a:srgbClr val="A5A5A5">
                    <a:lumMod val="25000"/>
                  </a:srgbClr>
                </a:solidFill>
                <a:latin typeface="Times New Roman" panose="02020603050405020304" pitchFamily="18" charset="0"/>
                <a:cs typeface="Times New Roman" panose="02020603050405020304" pitchFamily="18" charset="0"/>
              </a:rPr>
              <a:t>method to convert json result to dataframe</a:t>
            </a:r>
          </a:p>
          <a:p>
            <a:pPr marR="0" lvl="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Finally I performed data cleaning and filling in the missing values</a:t>
            </a:r>
          </a:p>
          <a:p>
            <a:pPr marR="0" lvl="0" algn="l" defTabSz="914400" rtl="0" eaLnBrk="1" fontAlgn="auto" latinLnBrk="0" hangingPunct="1">
              <a:lnSpc>
                <a:spcPct val="100000"/>
              </a:lnSpc>
              <a:spcBef>
                <a:spcPts val="14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A5A5A5">
                    <a:lumMod val="25000"/>
                  </a:srgbClr>
                </a:solidFill>
                <a:effectLst/>
                <a:uLnTx/>
                <a:uFillTx/>
                <a:latin typeface="Times New Roman" panose="02020603050405020304" pitchFamily="18" charset="0"/>
                <a:cs typeface="Times New Roman" panose="02020603050405020304" pitchFamily="18" charset="0"/>
              </a:rPr>
              <a:t>The link to my notebook is </a:t>
            </a:r>
            <a:r>
              <a:rPr kumimoji="0" lang="en-US" sz="1600" b="0" i="0" u="none" strike="noStrike" kern="1200" cap="none" spc="0" normalizeH="0" baseline="0" noProof="0" dirty="0">
                <a:ln>
                  <a:noFill/>
                </a:ln>
                <a:solidFill>
                  <a:srgbClr val="1C7DDB"/>
                </a:solidFill>
                <a:effectLst/>
                <a:uLnTx/>
                <a:uFillTx/>
                <a:latin typeface="Times New Roman" panose="02020603050405020304" pitchFamily="18" charset="0"/>
                <a:cs typeface="Times New Roman" panose="02020603050405020304" pitchFamily="18" charset="0"/>
              </a:rPr>
              <a:t>https://github.com/kedibeki/Data-Science-Project-For-SpaceX/blob/main/Spacex%20Data%20Collection%20api.ipynb</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263950" y="855756"/>
            <a:ext cx="932006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Get request- SpaceX API</a:t>
            </a:r>
          </a:p>
        </p:txBody>
      </p:sp>
      <p:pic>
        <p:nvPicPr>
          <p:cNvPr id="11" name="Content Placeholder 10">
            <a:extLst>
              <a:ext uri="{FF2B5EF4-FFF2-40B4-BE49-F238E27FC236}">
                <a16:creationId xmlns:a16="http://schemas.microsoft.com/office/drawing/2014/main" id="{2A2F8EF5-0E2F-4FF5-B293-9D99A8FC1BDA}"/>
              </a:ext>
            </a:extLst>
          </p:cNvPr>
          <p:cNvPicPr>
            <a:picLocks noGrp="1" noChangeAspect="1"/>
          </p:cNvPicPr>
          <p:nvPr>
            <p:ph idx="4294967295"/>
          </p:nvPr>
        </p:nvPicPr>
        <p:blipFill>
          <a:blip r:embed="rId3"/>
          <a:stretch>
            <a:fillRect/>
          </a:stretch>
        </p:blipFill>
        <p:spPr>
          <a:xfrm>
            <a:off x="5665077" y="1591134"/>
            <a:ext cx="5433848" cy="456456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803A94C2-F243-44AC-B544-865E66E329FF}"/>
              </a:ext>
            </a:extLst>
          </p:cNvPr>
          <p:cNvSpPr>
            <a:spLocks noGrp="1"/>
          </p:cNvSpPr>
          <p:nvPr>
            <p:ph type="sldNum" sz="quarter" idx="12"/>
          </p:nvPr>
        </p:nvSpPr>
        <p:spPr>
          <a:xfrm>
            <a:off x="10353901" y="5969000"/>
            <a:ext cx="542697" cy="279400"/>
          </a:xfrm>
        </p:spPr>
        <p:txBody>
          <a:bodyPr/>
          <a:lstStyle/>
          <a:p>
            <a:fld id="{5075537C-CA84-1446-933C-8E9D027F9201}" type="slidenum">
              <a:rPr lang="en-US" smtClean="0"/>
              <a:t>9</a:t>
            </a:fld>
            <a:endParaRPr lang="en-US"/>
          </a:p>
        </p:txBody>
      </p:sp>
      <p:sp>
        <p:nvSpPr>
          <p:cNvPr id="13" name="Text Placeholder 2">
            <a:extLst>
              <a:ext uri="{FF2B5EF4-FFF2-40B4-BE49-F238E27FC236}">
                <a16:creationId xmlns:a16="http://schemas.microsoft.com/office/drawing/2014/main" id="{EADF7F60-4507-4EC8-9568-F1145BBC6CB2}"/>
              </a:ext>
            </a:extLst>
          </p:cNvPr>
          <p:cNvSpPr txBox="1">
            <a:spLocks/>
          </p:cNvSpPr>
          <p:nvPr/>
        </p:nvSpPr>
        <p:spPr>
          <a:xfrm>
            <a:off x="795335" y="1685403"/>
            <a:ext cx="4640263" cy="243411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nSpc>
                <a:spcPct val="100000"/>
              </a:lnSpc>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514625A8-4F56-43EA-BBFF-24ADB0F64CA1}"/>
              </a:ext>
            </a:extLst>
          </p:cNvPr>
          <p:cNvSpPr txBox="1">
            <a:spLocks/>
          </p:cNvSpPr>
          <p:nvPr/>
        </p:nvSpPr>
        <p:spPr>
          <a:xfrm>
            <a:off x="281493" y="88994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800100" lvl="1" indent="-342900">
              <a:lnSpc>
                <a:spcPct val="100000"/>
              </a:lnSpc>
              <a:spcBef>
                <a:spcPts val="1400"/>
              </a:spcBef>
              <a:buFont typeface="Wingdings" panose="05000000000000000000" pitchFamily="2" charset="2"/>
              <a:buChar char="Ø"/>
            </a:pPr>
            <a:r>
              <a:rPr lang="en-US" sz="2400" dirty="0">
                <a:solidFill>
                  <a:schemeClr val="accent3">
                    <a:lumMod val="25000"/>
                  </a:schemeClr>
                </a:solidFill>
                <a:latin typeface="Times New Roman" panose="02020603050405020304" pitchFamily="18" charset="0"/>
                <a:cs typeface="Times New Roman" panose="02020603050405020304" pitchFamily="18" charset="0"/>
              </a:rPr>
              <a:t>Web Scraping</a:t>
            </a:r>
          </a:p>
        </p:txBody>
      </p:sp>
      <p:sp>
        <p:nvSpPr>
          <p:cNvPr id="19" name="TextBox 18">
            <a:extLst>
              <a:ext uri="{FF2B5EF4-FFF2-40B4-BE49-F238E27FC236}">
                <a16:creationId xmlns:a16="http://schemas.microsoft.com/office/drawing/2014/main" id="{11DA92B8-C4BA-465E-8E9E-9B362890A814}"/>
              </a:ext>
            </a:extLst>
          </p:cNvPr>
          <p:cNvSpPr txBox="1"/>
          <p:nvPr/>
        </p:nvSpPr>
        <p:spPr>
          <a:xfrm>
            <a:off x="1032667" y="1633449"/>
            <a:ext cx="4640263" cy="2944396"/>
          </a:xfrm>
          <a:prstGeom prst="rect">
            <a:avLst/>
          </a:prstGeom>
          <a:noFill/>
        </p:spPr>
        <p:txBody>
          <a:bodyPr wrap="square">
            <a:spAutoFit/>
          </a:bodyPr>
          <a:lstStyle/>
          <a:p>
            <a:pPr marL="342900" indent="-342900">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We applied web scrapping to webscrap Falcon 9 launch records with </a:t>
            </a:r>
            <a:r>
              <a:rPr lang="en-US" sz="1800" b="1" dirty="0">
                <a:solidFill>
                  <a:schemeClr val="accent3">
                    <a:lumMod val="25000"/>
                  </a:schemeClr>
                </a:solidFill>
                <a:latin typeface="Times New Roman" panose="02020603050405020304" pitchFamily="18" charset="0"/>
                <a:cs typeface="Times New Roman" panose="02020603050405020304" pitchFamily="18" charset="0"/>
              </a:rPr>
              <a:t>BeautifulSoup</a:t>
            </a:r>
            <a:r>
              <a:rPr lang="en-US" sz="1800" dirty="0">
                <a:solidFill>
                  <a:schemeClr val="accent3">
                    <a:lumMod val="25000"/>
                  </a:schemeClr>
                </a:solidFill>
                <a:latin typeface="Times New Roman" panose="02020603050405020304" pitchFamily="18" charset="0"/>
                <a:cs typeface="Times New Roman" panose="02020603050405020304" pitchFamily="18" charset="0"/>
              </a:rPr>
              <a:t> </a:t>
            </a:r>
          </a:p>
          <a:p>
            <a:pPr marL="285750" indent="-285750">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We parsed the table and converted it into a pandas dataframe.</a:t>
            </a:r>
          </a:p>
          <a:p>
            <a:pPr marL="285750" indent="-285750">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The link to the notebook is </a:t>
            </a:r>
            <a:r>
              <a:rPr lang="en-US" sz="1800" dirty="0">
                <a:solidFill>
                  <a:srgbClr val="1C7DDB"/>
                </a:solidFill>
                <a:latin typeface="Times New Roman" panose="02020603050405020304" pitchFamily="18" charset="0"/>
                <a:cs typeface="Times New Roman" panose="02020603050405020304" pitchFamily="18" charset="0"/>
              </a:rPr>
              <a:t>https://github.com/kedibeki/Data-Science-Project-For-SpaceX/blob/main/Spacex%20Data%20Collection%20api.ipynb</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C6275D6-82EA-4401-99BB-BC610188F7A5}"/>
              </a:ext>
            </a:extLst>
          </p:cNvPr>
          <p:cNvPicPr>
            <a:picLocks noChangeAspect="1"/>
          </p:cNvPicPr>
          <p:nvPr/>
        </p:nvPicPr>
        <p:blipFill>
          <a:blip r:embed="rId3"/>
          <a:stretch>
            <a:fillRect/>
          </a:stretch>
        </p:blipFill>
        <p:spPr>
          <a:xfrm>
            <a:off x="5910262" y="1447560"/>
            <a:ext cx="4655614" cy="466101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f80a141d-92ca-4d3d-9308-f7e7b1d44ce8"/>
    <ds:schemaRef ds:uri="155be751-a274-42e8-93fb-f39d3b9bccc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992</TotalTime>
  <Words>1912</Words>
  <Application>Microsoft Office PowerPoint</Application>
  <PresentationFormat>Widescreen</PresentationFormat>
  <Paragraphs>234</Paragraphs>
  <Slides>48</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Abadi</vt:lpstr>
      <vt:lpstr>Arial</vt:lpstr>
      <vt:lpstr>Calibri</vt:lpstr>
      <vt:lpstr>Calibri Light</vt:lpstr>
      <vt:lpstr>Engravers MT</vt:lpstr>
      <vt:lpstr>Garamond</vt:lpstr>
      <vt:lpstr>IBM Plex Mono SemiBold</vt:lpstr>
      <vt:lpstr>Times New Roman</vt:lpstr>
      <vt:lpstr>Wide Latin</vt:lpstr>
      <vt:lpstr>Wingdings</vt:lpstr>
      <vt:lpstr>Custom Design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Kedi Beki</cp:lastModifiedBy>
  <cp:revision>208</cp:revision>
  <cp:lastPrinted>2022-10-28T18:10:18Z</cp:lastPrinted>
  <dcterms:created xsi:type="dcterms:W3CDTF">2021-04-29T18:58:34Z</dcterms:created>
  <dcterms:modified xsi:type="dcterms:W3CDTF">2022-10-28T18:15:01Z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